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309" r:id="rId2"/>
    <p:sldId id="308" r:id="rId3"/>
    <p:sldId id="262" r:id="rId4"/>
    <p:sldId id="282" r:id="rId5"/>
    <p:sldId id="280" r:id="rId6"/>
    <p:sldId id="264" r:id="rId7"/>
    <p:sldId id="274" r:id="rId8"/>
    <p:sldId id="277" r:id="rId9"/>
    <p:sldId id="278" r:id="rId10"/>
    <p:sldId id="276" r:id="rId11"/>
    <p:sldId id="285" r:id="rId12"/>
    <p:sldId id="286" r:id="rId13"/>
    <p:sldId id="293" r:id="rId14"/>
    <p:sldId id="295" r:id="rId15"/>
    <p:sldId id="294" r:id="rId16"/>
    <p:sldId id="288" r:id="rId17"/>
    <p:sldId id="289" r:id="rId18"/>
    <p:sldId id="290" r:id="rId19"/>
    <p:sldId id="291" r:id="rId20"/>
    <p:sldId id="257" r:id="rId21"/>
    <p:sldId id="258" r:id="rId22"/>
    <p:sldId id="279" r:id="rId23"/>
    <p:sldId id="259" r:id="rId24"/>
    <p:sldId id="260" r:id="rId25"/>
    <p:sldId id="302" r:id="rId26"/>
    <p:sldId id="296" r:id="rId27"/>
    <p:sldId id="300" r:id="rId28"/>
    <p:sldId id="297" r:id="rId29"/>
    <p:sldId id="298" r:id="rId30"/>
    <p:sldId id="301" r:id="rId31"/>
    <p:sldId id="261" r:id="rId32"/>
    <p:sldId id="266" r:id="rId33"/>
    <p:sldId id="267" r:id="rId34"/>
    <p:sldId id="268" r:id="rId35"/>
    <p:sldId id="303" r:id="rId36"/>
    <p:sldId id="304" r:id="rId37"/>
    <p:sldId id="313" r:id="rId38"/>
    <p:sldId id="310" r:id="rId39"/>
    <p:sldId id="343" r:id="rId40"/>
    <p:sldId id="344" r:id="rId41"/>
    <p:sldId id="305" r:id="rId42"/>
    <p:sldId id="316" r:id="rId43"/>
    <p:sldId id="318" r:id="rId44"/>
    <p:sldId id="321" r:id="rId45"/>
    <p:sldId id="323" r:id="rId46"/>
    <p:sldId id="326" r:id="rId47"/>
    <p:sldId id="324" r:id="rId48"/>
    <p:sldId id="327" r:id="rId49"/>
    <p:sldId id="329" r:id="rId50"/>
    <p:sldId id="333" r:id="rId51"/>
    <p:sldId id="311" r:id="rId52"/>
    <p:sldId id="315" r:id="rId53"/>
    <p:sldId id="345" r:id="rId54"/>
    <p:sldId id="346" r:id="rId55"/>
    <p:sldId id="348" r:id="rId56"/>
    <p:sldId id="349" r:id="rId57"/>
    <p:sldId id="350" r:id="rId58"/>
    <p:sldId id="351" r:id="rId59"/>
    <p:sldId id="353"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p:scale>
          <a:sx n="100" d="100"/>
          <a:sy n="100" d="100"/>
        </p:scale>
        <p:origin x="876"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35067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210460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336461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1172121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158333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1685431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4160017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4213991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2683783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3022584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3061393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5E26E61-9D96-44FA-8751-9DF30ADBEA69}" type="datetimeFigureOut">
              <a:rPr lang="zh-CN" altLang="en-US" smtClean="0"/>
              <a:pPr/>
              <a:t>2021/11/5 Friday</a:t>
            </a:fld>
            <a:endParaRPr lang="zh-CN" altLang="en-US"/>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4006737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E26E61-9D96-44FA-8751-9DF30ADBEA69}" type="datetimeFigureOut">
              <a:rPr lang="zh-CN" altLang="en-US" smtClean="0"/>
              <a:pPr/>
              <a:t>2021/11/5 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FF8CE4-4E38-490C-84CC-22B3600EEF6D}" type="slidenum">
              <a:rPr lang="zh-CN" altLang="en-US" smtClean="0"/>
              <a:pPr/>
              <a:t>‹#›</a:t>
            </a:fld>
            <a:endParaRPr lang="zh-CN" altLang="en-US"/>
          </a:p>
        </p:txBody>
      </p:sp>
    </p:spTree>
    <p:extLst>
      <p:ext uri="{BB962C8B-B14F-4D97-AF65-F5344CB8AC3E}">
        <p14:creationId xmlns:p14="http://schemas.microsoft.com/office/powerpoint/2010/main" val="94888620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hyperlink" Target="https://wiki.nci.nih.gov/display/TCGA/TCGA+barcode"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cghub.ucsc.edu/"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cancergenome.nih.gov/cancersselected/biospeccriteria" TargetMode="Externa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firebrowse.org/" TargetMode="External"/><Relationship Id="rId2" Type="http://schemas.openxmlformats.org/officeDocument/2006/relationships/hyperlink" Target="http://www.cbioportal.org/"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firebrowse.org/" TargetMode="Externa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390585" y="1066698"/>
            <a:ext cx="7293935" cy="4331549"/>
          </a:xfrm>
        </p:spPr>
      </p:pic>
    </p:spTree>
    <p:extLst>
      <p:ext uri="{BB962C8B-B14F-4D97-AF65-F5344CB8AC3E}">
        <p14:creationId xmlns:p14="http://schemas.microsoft.com/office/powerpoint/2010/main" val="4253347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7946" y="158316"/>
            <a:ext cx="10364451" cy="795670"/>
          </a:xfrm>
        </p:spPr>
        <p:txBody>
          <a:bodyPr>
            <a:normAutofit fontScale="90000"/>
          </a:bodyPr>
          <a:lstStyle/>
          <a:p>
            <a:r>
              <a:rPr lang="en-US" altLang="zh-CN" sz="4000" dirty="0"/>
              <a:t>barcode</a:t>
            </a:r>
            <a:r>
              <a:rPr lang="zh-CN" altLang="en-US" sz="4000" dirty="0"/>
              <a:t>解读</a:t>
            </a:r>
            <a:r>
              <a:rPr lang="zh-CN" altLang="en-US" dirty="0"/>
              <a:t/>
            </a:r>
            <a:br>
              <a:rPr lang="zh-CN" altLang="en-US" dirty="0"/>
            </a:br>
            <a:endParaRPr lang="zh-CN" altLang="en-US" dirty="0"/>
          </a:p>
        </p:txBody>
      </p:sp>
      <p:pic>
        <p:nvPicPr>
          <p:cNvPr id="4" name="Picture 2" descr="figure showing an example TCGA barcode; see text"/>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185057" y="569615"/>
            <a:ext cx="6613673" cy="1724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93640"/>
            <a:ext cx="12192000"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4" cstate="print"/>
          <a:stretch>
            <a:fillRect/>
          </a:stretch>
        </p:blipFill>
        <p:spPr>
          <a:xfrm>
            <a:off x="3771979" y="1831396"/>
            <a:ext cx="7272283" cy="4102964"/>
          </a:xfrm>
          <a:prstGeom prst="rect">
            <a:avLst/>
          </a:prstGeom>
        </p:spPr>
      </p:pic>
      <p:sp>
        <p:nvSpPr>
          <p:cNvPr id="7" name="TextBox 3"/>
          <p:cNvSpPr txBox="1"/>
          <p:nvPr/>
        </p:nvSpPr>
        <p:spPr>
          <a:xfrm>
            <a:off x="179512" y="6382147"/>
            <a:ext cx="7848872" cy="369332"/>
          </a:xfrm>
          <a:prstGeom prst="rect">
            <a:avLst/>
          </a:prstGeom>
          <a:noFill/>
        </p:spPr>
        <p:txBody>
          <a:bodyPr wrap="square" rtlCol="0">
            <a:spAutoFit/>
          </a:bodyPr>
          <a:lstStyle/>
          <a:p>
            <a:r>
              <a:rPr lang="zh-CN" altLang="en-US" b="1" dirty="0" smtClean="0">
                <a:hlinkClick r:id="rId5"/>
              </a:rPr>
              <a:t>详细请见：</a:t>
            </a:r>
            <a:r>
              <a:rPr lang="en-US" altLang="zh-CN" b="1" dirty="0" smtClean="0">
                <a:hlinkClick r:id="rId5"/>
              </a:rPr>
              <a:t>https</a:t>
            </a:r>
            <a:r>
              <a:rPr lang="en-US" altLang="zh-CN" b="1" dirty="0">
                <a:hlinkClick r:id="rId5"/>
              </a:rPr>
              <a:t>://wiki.nci.nih.gov/display/TCGA/TCGA+barcode</a:t>
            </a:r>
            <a:endParaRPr lang="zh-CN" altLang="en-US" b="1" dirty="0"/>
          </a:p>
        </p:txBody>
      </p:sp>
      <p:sp>
        <p:nvSpPr>
          <p:cNvPr id="8" name="矩形 7"/>
          <p:cNvSpPr/>
          <p:nvPr/>
        </p:nvSpPr>
        <p:spPr>
          <a:xfrm>
            <a:off x="7701619" y="671849"/>
            <a:ext cx="4399050" cy="1200329"/>
          </a:xfrm>
          <a:prstGeom prst="rect">
            <a:avLst/>
          </a:prstGeom>
        </p:spPr>
        <p:txBody>
          <a:bodyPr wrap="square">
            <a:spAutoFit/>
          </a:bodyPr>
          <a:lstStyle/>
          <a:p>
            <a:r>
              <a:rPr lang="zh-CN" altLang="en-US" sz="2400" b="1" dirty="0" smtClean="0">
                <a:solidFill>
                  <a:srgbClr val="FF0000"/>
                </a:solidFill>
              </a:rPr>
              <a:t>数据的组织形式主要以</a:t>
            </a:r>
            <a:r>
              <a:rPr lang="en-US" altLang="zh-CN" sz="2400" b="1" dirty="0" smtClean="0">
                <a:solidFill>
                  <a:srgbClr val="FF0000"/>
                </a:solidFill>
              </a:rPr>
              <a:t>barcode</a:t>
            </a:r>
            <a:r>
              <a:rPr lang="zh-CN" altLang="en-US" sz="2400" b="1" dirty="0" smtClean="0">
                <a:solidFill>
                  <a:srgbClr val="FF0000"/>
                </a:solidFill>
              </a:rPr>
              <a:t>方式组织，每一个</a:t>
            </a:r>
            <a:r>
              <a:rPr lang="en-US" altLang="zh-CN" sz="2400" b="1" dirty="0" smtClean="0">
                <a:solidFill>
                  <a:srgbClr val="FF0000"/>
                </a:solidFill>
              </a:rPr>
              <a:t>barcode</a:t>
            </a:r>
            <a:r>
              <a:rPr lang="zh-CN" altLang="en-US" sz="2400" b="1" dirty="0" smtClean="0">
                <a:solidFill>
                  <a:srgbClr val="FF0000"/>
                </a:solidFill>
              </a:rPr>
              <a:t>对应为一个病人样本</a:t>
            </a:r>
            <a:endParaRPr lang="zh-CN" altLang="en-US" sz="2400" b="1" dirty="0">
              <a:solidFill>
                <a:srgbClr val="FF0000"/>
              </a:solidFill>
            </a:endParaRPr>
          </a:p>
        </p:txBody>
      </p:sp>
    </p:spTree>
    <p:extLst>
      <p:ext uri="{BB962C8B-B14F-4D97-AF65-F5344CB8AC3E}">
        <p14:creationId xmlns:p14="http://schemas.microsoft.com/office/powerpoint/2010/main" val="95244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149" y="1"/>
            <a:ext cx="10364451" cy="946298"/>
          </a:xfrm>
        </p:spPr>
        <p:txBody>
          <a:bodyPr/>
          <a:lstStyle/>
          <a:p>
            <a:r>
              <a:rPr lang="en-US" altLang="zh-CN" dirty="0" smtClean="0"/>
              <a:t>ABOUT cancer DATA</a:t>
            </a:r>
            <a:endParaRPr lang="zh-CN" altLang="en-US" dirty="0"/>
          </a:p>
        </p:txBody>
      </p:sp>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815769" y="946299"/>
            <a:ext cx="8559210" cy="4976036"/>
          </a:xfrm>
        </p:spPr>
      </p:pic>
      <p:cxnSp>
        <p:nvCxnSpPr>
          <p:cNvPr id="5" name="直接连接符 4"/>
          <p:cNvCxnSpPr/>
          <p:nvPr/>
        </p:nvCxnSpPr>
        <p:spPr>
          <a:xfrm flipV="1">
            <a:off x="3508744" y="1935126"/>
            <a:ext cx="3519377" cy="106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435129" y="1945758"/>
            <a:ext cx="2495680" cy="400110"/>
          </a:xfrm>
          <a:prstGeom prst="rect">
            <a:avLst/>
          </a:prstGeom>
          <a:noFill/>
        </p:spPr>
        <p:txBody>
          <a:bodyPr wrap="square" rtlCol="0">
            <a:spAutoFit/>
          </a:bodyPr>
          <a:lstStyle/>
          <a:p>
            <a:r>
              <a:rPr lang="zh-CN" altLang="en-US" sz="2000" b="1" dirty="0" smtClean="0">
                <a:solidFill>
                  <a:srgbClr val="FF0000"/>
                </a:solidFill>
              </a:rPr>
              <a:t>数据发布于</a:t>
            </a:r>
            <a:r>
              <a:rPr lang="en-US" altLang="zh-CN" sz="2000" b="1" dirty="0" smtClean="0">
                <a:solidFill>
                  <a:srgbClr val="FF0000"/>
                </a:solidFill>
              </a:rPr>
              <a:t>GDC</a:t>
            </a:r>
            <a:r>
              <a:rPr lang="zh-CN" altLang="en-US" sz="2000" b="1" dirty="0" smtClean="0">
                <a:solidFill>
                  <a:srgbClr val="FF0000"/>
                </a:solidFill>
              </a:rPr>
              <a:t>平台</a:t>
            </a:r>
            <a:endParaRPr lang="zh-CN" altLang="en-US" sz="2000" b="1" dirty="0">
              <a:solidFill>
                <a:srgbClr val="FF0000"/>
              </a:solidFill>
            </a:endParaRPr>
          </a:p>
        </p:txBody>
      </p:sp>
    </p:spTree>
    <p:extLst>
      <p:ext uri="{BB962C8B-B14F-4D97-AF65-F5344CB8AC3E}">
        <p14:creationId xmlns:p14="http://schemas.microsoft.com/office/powerpoint/2010/main" val="19442809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149" y="257010"/>
            <a:ext cx="10364451" cy="721185"/>
          </a:xfrm>
        </p:spPr>
        <p:txBody>
          <a:bodyPr/>
          <a:lstStyle/>
          <a:p>
            <a:r>
              <a:rPr lang="en-US" altLang="zh-CN" dirty="0" smtClean="0"/>
              <a:t>DATA TYPES AND LEVELS</a:t>
            </a:r>
            <a:endParaRPr lang="zh-CN" altLang="en-US" dirty="0"/>
          </a:p>
        </p:txBody>
      </p:sp>
      <p:sp>
        <p:nvSpPr>
          <p:cNvPr id="5" name="内容占位符 4"/>
          <p:cNvSpPr>
            <a:spLocks noGrp="1"/>
          </p:cNvSpPr>
          <p:nvPr>
            <p:ph sz="quarter" idx="13"/>
          </p:nvPr>
        </p:nvSpPr>
        <p:spPr>
          <a:xfrm>
            <a:off x="913774" y="1052624"/>
            <a:ext cx="10363826" cy="4738576"/>
          </a:xfrm>
        </p:spPr>
        <p:txBody>
          <a:bodyPr/>
          <a:lstStyle/>
          <a:p>
            <a:pPr marL="0" indent="0">
              <a:buNone/>
            </a:pPr>
            <a:r>
              <a:rPr lang="en-US" altLang="zh-CN" sz="2400" b="1" dirty="0" smtClean="0">
                <a:solidFill>
                  <a:srgbClr val="FF0000"/>
                </a:solidFill>
              </a:rPr>
              <a:t>          DATA TYPES</a:t>
            </a:r>
          </a:p>
          <a:p>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6340" y="1201480"/>
            <a:ext cx="4516544" cy="3912781"/>
          </a:xfrm>
          <a:prstGeom prst="rect">
            <a:avLst/>
          </a:prstGeom>
        </p:spPr>
      </p:pic>
    </p:spTree>
    <p:extLst>
      <p:ext uri="{BB962C8B-B14F-4D97-AF65-F5344CB8AC3E}">
        <p14:creationId xmlns:p14="http://schemas.microsoft.com/office/powerpoint/2010/main" val="2970324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4"/>
          <p:cNvGraphicFramePr>
            <a:graphicFrameLocks noGrp="1"/>
          </p:cNvGraphicFramePr>
          <p:nvPr>
            <p:extLst>
              <p:ext uri="{D42A27DB-BD31-4B8C-83A1-F6EECF244321}">
                <p14:modId xmlns:p14="http://schemas.microsoft.com/office/powerpoint/2010/main" val="2240176152"/>
              </p:ext>
            </p:extLst>
          </p:nvPr>
        </p:nvGraphicFramePr>
        <p:xfrm>
          <a:off x="744280" y="611322"/>
          <a:ext cx="10983432" cy="6152587"/>
        </p:xfrm>
        <a:graphic>
          <a:graphicData uri="http://schemas.openxmlformats.org/drawingml/2006/table">
            <a:tbl>
              <a:tblPr/>
              <a:tblGrid>
                <a:gridCol w="1225378">
                  <a:extLst>
                    <a:ext uri="{9D8B030D-6E8A-4147-A177-3AD203B41FA5}">
                      <a16:colId xmlns:a16="http://schemas.microsoft.com/office/drawing/2014/main" val="20000"/>
                    </a:ext>
                  </a:extLst>
                </a:gridCol>
                <a:gridCol w="2135979">
                  <a:extLst>
                    <a:ext uri="{9D8B030D-6E8A-4147-A177-3AD203B41FA5}">
                      <a16:colId xmlns:a16="http://schemas.microsoft.com/office/drawing/2014/main" val="20001"/>
                    </a:ext>
                  </a:extLst>
                </a:gridCol>
                <a:gridCol w="5283639">
                  <a:extLst>
                    <a:ext uri="{9D8B030D-6E8A-4147-A177-3AD203B41FA5}">
                      <a16:colId xmlns:a16="http://schemas.microsoft.com/office/drawing/2014/main" val="20002"/>
                    </a:ext>
                  </a:extLst>
                </a:gridCol>
                <a:gridCol w="2338436">
                  <a:extLst>
                    <a:ext uri="{9D8B030D-6E8A-4147-A177-3AD203B41FA5}">
                      <a16:colId xmlns:a16="http://schemas.microsoft.com/office/drawing/2014/main" val="20003"/>
                    </a:ext>
                  </a:extLst>
                </a:gridCol>
              </a:tblGrid>
              <a:tr h="633315">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1"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Data Level</a:t>
                      </a:r>
                    </a:p>
                  </a:txBody>
                  <a:tcPr marL="0" marR="0" marT="0" marB="0" anchor="ctr" horzOverflow="overflow">
                    <a:lnL cap="flat">
                      <a:noFill/>
                    </a:lnL>
                    <a:lnR cap="flat">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  </a:t>
                      </a:r>
                      <a:r>
                        <a:rPr kumimoji="0" lang="zh-CN" altLang="zh-CN" sz="1800" b="1"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Level Type</a:t>
                      </a:r>
                    </a:p>
                  </a:txBody>
                  <a:tcPr marL="0" marR="0" marT="0" marB="0" anchor="ctr" horzOverflow="overflow">
                    <a:lnL cap="flat">
                      <a:noFill/>
                    </a:lnL>
                    <a:lnR cap="flat">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zh-CN" sz="1800" b="1"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Description</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3845">
                <a:tc rowSpan="2">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1</a:t>
                      </a:r>
                    </a:p>
                  </a:txBody>
                  <a:tcPr marL="0" marR="0" marT="0" marB="0" anchor="ctr" horzOverflow="overflow">
                    <a:lnL cap="flat">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rowSpan="2">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Raw</a:t>
                      </a:r>
                    </a:p>
                  </a:txBody>
                  <a:tcPr marL="0" marR="0" marT="0" marB="0" anchor="ctr" horzOverflow="overflow">
                    <a:lnL cap="flat">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Low-level data for single sample</a:t>
                      </a:r>
                    </a:p>
                  </a:txBody>
                  <a:tcPr marL="0" marR="0" marT="0" marB="0" anchor="ctr" horzOverflow="overflow">
                    <a:lnL cap="flat">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单个样本的低级数据</a:t>
                      </a:r>
                      <a:endParaRPr kumimoji="0" lang="zh-CN" altLang="en-US" sz="1800" b="0" i="0" u="none" strike="noStrike" cap="none" normalizeH="0" baseline="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06406">
                <a:tc vMerge="1">
                  <a:txBody>
                    <a:bodyPr/>
                    <a:lstStyle/>
                    <a:p>
                      <a:endParaRPr lang="zh-CN" altLang="en-US"/>
                    </a:p>
                  </a:txBody>
                  <a:tcPr/>
                </a:tc>
                <a:tc vMerge="1">
                  <a:txBody>
                    <a:bodyPr/>
                    <a:lstStyle/>
                    <a:p>
                      <a:endParaRPr lang="zh-CN" altLang="en-US"/>
                    </a:p>
                  </a:txBody>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Not normalized</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未标准化</a:t>
                      </a:r>
                      <a:endParaRPr kumimoji="0" lang="zh-CN" altLang="en-US" sz="1800" b="0" i="0" u="none" strike="noStrike" cap="none" normalizeH="0" baseline="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82012">
                <a:tc rowSpan="2">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2</a:t>
                      </a:r>
                    </a:p>
                  </a:txBody>
                  <a:tcPr marL="0" marR="0" marT="0" marB="0" anchor="ctr" horzOverflow="overflow">
                    <a:lnL cap="flat">
                      <a:noFill/>
                    </a:lnL>
                    <a:lnR cap="flat">
                      <a:noFill/>
                    </a:lnR>
                    <a:lnT cap="flat">
                      <a:noFill/>
                    </a:lnT>
                    <a:lnB cap="flat">
                      <a:noFill/>
                    </a:lnB>
                    <a:lnTlToBr>
                      <a:noFill/>
                    </a:lnTlToBr>
                    <a:lnBlToTr>
                      <a:noFill/>
                    </a:lnBlToTr>
                    <a:noFill/>
                  </a:tcPr>
                </a:tc>
                <a:tc rowSpan="2">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Processed</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Normalized single sample data</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标准化的单个样本</a:t>
                      </a:r>
                      <a:endParaRPr kumimoji="0" lang="zh-CN" altLang="en-US" sz="1800" b="0" i="0" u="none" strike="noStrike" cap="none" normalizeH="0" baseline="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939112">
                <a:tc vMerge="1">
                  <a:txBody>
                    <a:bodyPr/>
                    <a:lstStyle/>
                    <a:p>
                      <a:endParaRPr lang="zh-CN" altLang="en-US"/>
                    </a:p>
                  </a:txBody>
                  <a:tcPr/>
                </a:tc>
                <a:tc vMerge="1">
                  <a:txBody>
                    <a:bodyPr/>
                    <a:lstStyle/>
                    <a:p>
                      <a:endParaRPr lang="zh-CN" altLang="en-US"/>
                    </a:p>
                  </a:txBody>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Interpreted for presence or absence of specific molecular abnormalities</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解释异常的个体</a:t>
                      </a:r>
                      <a:endParaRPr kumimoji="0" lang="zh-CN" altLang="en-US"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604851">
                <a:tc rowSpan="2">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3</a:t>
                      </a:r>
                    </a:p>
                  </a:txBody>
                  <a:tcPr marL="0" marR="0" marT="0" marB="0" anchor="ctr" horzOverflow="overflow">
                    <a:lnL cap="flat">
                      <a:noFill/>
                    </a:lnL>
                    <a:lnR cap="flat">
                      <a:noFill/>
                    </a:lnR>
                    <a:lnT cap="flat">
                      <a:noFill/>
                    </a:lnT>
                    <a:lnB cap="flat">
                      <a:noFill/>
                    </a:lnB>
                    <a:lnTlToBr>
                      <a:noFill/>
                    </a:lnTlToBr>
                    <a:lnBlToTr>
                      <a:noFill/>
                    </a:lnBlToTr>
                    <a:noFill/>
                  </a:tcPr>
                </a:tc>
                <a:tc rowSpan="2">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Segmented/ Interpreted</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Aggregate of processed data from single sample</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单个样本整合在了一起</a:t>
                      </a:r>
                      <a:endParaRPr kumimoji="0" lang="zh-CN" altLang="en-US"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907278">
                <a:tc vMerge="1">
                  <a:txBody>
                    <a:bodyPr/>
                    <a:lstStyle/>
                    <a:p>
                      <a:endParaRPr lang="zh-CN" altLang="en-US"/>
                    </a:p>
                  </a:txBody>
                  <a:tcPr/>
                </a:tc>
                <a:tc vMerge="1">
                  <a:txBody>
                    <a:bodyPr/>
                    <a:lstStyle/>
                    <a:p>
                      <a:endParaRPr lang="zh-CN" altLang="en-US"/>
                    </a:p>
                  </a:txBody>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Grouped by probed loci to form larger contiguous regions (in some cases)</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根据probe位置分组</a:t>
                      </a:r>
                      <a:endParaRPr kumimoji="0" lang="zh-CN" altLang="en-US"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636687">
                <a:tc rowSpan="5">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4</a:t>
                      </a:r>
                    </a:p>
                  </a:txBody>
                  <a:tcPr marL="0" marR="0" marT="0" marB="0" anchor="ctr" horzOverflow="overflow">
                    <a:lnL cap="flat">
                      <a:noFill/>
                    </a:lnL>
                    <a:lnR cap="flat">
                      <a:noFill/>
                    </a:lnR>
                    <a:lnT cap="flat">
                      <a:noFill/>
                    </a:lnT>
                    <a:lnB w="19050" cap="flat" cmpd="sng" algn="ctr">
                      <a:solidFill>
                        <a:schemeClr val="tx1"/>
                      </a:solidFill>
                      <a:prstDash val="solid"/>
                      <a:round/>
                      <a:headEnd type="none" w="med" len="med"/>
                      <a:tailEnd type="none" w="med" len="med"/>
                    </a:lnB>
                    <a:lnTlToBr>
                      <a:noFill/>
                    </a:lnTlToBr>
                    <a:lnBlToTr>
                      <a:noFill/>
                    </a:lnBlToTr>
                    <a:noFill/>
                  </a:tcPr>
                </a:tc>
                <a:tc rowSpan="5">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Summary/Regions </a:t>
                      </a:r>
                      <a:endParaRPr kumimoji="0" lang="en-US"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of Interest (ROI)</a:t>
                      </a:r>
                    </a:p>
                  </a:txBody>
                  <a:tcPr marL="0" marR="0" marT="0" marB="0" anchor="ctr" horzOverflow="overflow">
                    <a:lnL cap="flat">
                      <a:noFill/>
                    </a:lnL>
                    <a:lnR cap="flat">
                      <a:noFill/>
                    </a:lnR>
                    <a:lnT cap="fla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Quantified association across classes of samples</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mn-ea"/>
                          <a:ea typeface="+mn-ea"/>
                          <a:cs typeface="Times New Roman" pitchFamily="18" charset="0"/>
                          <a:sym typeface="Times New Roman" pitchFamily="18" charset="0"/>
                        </a:rPr>
                        <a:t>量</a:t>
                      </a:r>
                      <a:r>
                        <a:rPr kumimoji="0" lang="zh-CN" altLang="zh-CN" sz="1800" b="0" i="0" u="none" strike="noStrike" cap="none" normalizeH="0" baseline="0" dirty="0" smtClean="0">
                          <a:ln>
                            <a:noFill/>
                          </a:ln>
                          <a:solidFill>
                            <a:srgbClr val="000000"/>
                          </a:solidFill>
                          <a:effectLst/>
                          <a:latin typeface="+mn-ea"/>
                          <a:ea typeface="+mn-ea"/>
                          <a:cs typeface="Times New Roman" pitchFamily="18" charset="0"/>
                          <a:sym typeface="Times New Roman" pitchFamily="18" charset="0"/>
                        </a:rPr>
                        <a:t>化关联类的样本</a:t>
                      </a: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413845">
                <a:tc vMerge="1">
                  <a:txBody>
                    <a:bodyPr/>
                    <a:lstStyle/>
                    <a:p>
                      <a:endParaRPr lang="zh-CN" altLang="en-US"/>
                    </a:p>
                  </a:txBody>
                  <a:tcPr/>
                </a:tc>
                <a:tc vMerge="1">
                  <a:txBody>
                    <a:bodyPr/>
                    <a:lstStyle/>
                    <a:p>
                      <a:endParaRPr lang="zh-CN" altLang="en-US"/>
                    </a:p>
                  </a:txBody>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Associations based on two or more</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两个或多个的关联</a:t>
                      </a:r>
                      <a:endParaRPr kumimoji="0" lang="zh-CN" altLang="en-US"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8"/>
                  </a:ext>
                </a:extLst>
              </a:tr>
              <a:tr h="318343">
                <a:tc vMerge="1">
                  <a:txBody>
                    <a:bodyPr/>
                    <a:lstStyle/>
                    <a:p>
                      <a:endParaRPr lang="zh-CN" altLang="en-US"/>
                    </a:p>
                  </a:txBody>
                  <a:tcPr/>
                </a:tc>
                <a:tc vMerge="1">
                  <a:txBody>
                    <a:bodyPr/>
                    <a:lstStyle/>
                    <a:p>
                      <a:endParaRPr lang="zh-CN" altLang="en-US"/>
                    </a:p>
                  </a:txBody>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Molecular abnormalities</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分子水平的异常</a:t>
                      </a:r>
                      <a:endParaRPr kumimoji="0" lang="zh-CN" altLang="en-US"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9"/>
                  </a:ext>
                </a:extLst>
              </a:tr>
              <a:tr h="302426">
                <a:tc vMerge="1">
                  <a:txBody>
                    <a:bodyPr/>
                    <a:lstStyle/>
                    <a:p>
                      <a:endParaRPr lang="zh-CN" altLang="en-US"/>
                    </a:p>
                  </a:txBody>
                  <a:tcPr/>
                </a:tc>
                <a:tc vMerge="1">
                  <a:txBody>
                    <a:bodyPr/>
                    <a:lstStyle/>
                    <a:p>
                      <a:endParaRPr lang="zh-CN" altLang="en-US"/>
                    </a:p>
                  </a:txBody>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Sample characteristics</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样本特性</a:t>
                      </a:r>
                      <a:endParaRPr kumimoji="0" lang="zh-CN" altLang="en-US"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0"/>
                  </a:ext>
                </a:extLst>
              </a:tr>
              <a:tr h="294467">
                <a:tc vMerge="1">
                  <a:txBody>
                    <a:bodyPr/>
                    <a:lstStyle/>
                    <a:p>
                      <a:endParaRPr lang="zh-CN" altLang="en-US"/>
                    </a:p>
                  </a:txBody>
                  <a:tcPr/>
                </a:tc>
                <a:tc vMerge="1">
                  <a:txBody>
                    <a:bodyPr/>
                    <a:lstStyle/>
                    <a:p>
                      <a:endParaRPr lang="zh-CN" altLang="en-US"/>
                    </a:p>
                  </a:txBody>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rPr>
                        <a:t>Clinical variables</a:t>
                      </a:r>
                    </a:p>
                  </a:txBody>
                  <a:tcPr marL="0" marR="0" marT="0" marB="0" anchor="ctr" horzOverflow="overflow">
                    <a:lnL cap="flat">
                      <a:noFill/>
                    </a:lnL>
                    <a:lnR cap="flat">
                      <a:noFill/>
                    </a:lnR>
                    <a:lnT cap="fla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pitchFamily="34" charset="0"/>
                          <a:ea typeface="微软雅黑" pitchFamily="34" charset="-122"/>
                        </a:defRPr>
                      </a:lvl1pPr>
                      <a:lvl2pPr>
                        <a:spcBef>
                          <a:spcPct val="20000"/>
                        </a:spcBef>
                        <a:defRPr>
                          <a:solidFill>
                            <a:schemeClr val="tx1"/>
                          </a:solidFill>
                          <a:latin typeface="Arial" pitchFamily="34" charset="0"/>
                          <a:ea typeface="微软雅黑" pitchFamily="34" charset="-122"/>
                        </a:defRPr>
                      </a:lvl2pPr>
                      <a:lvl3pPr>
                        <a:spcBef>
                          <a:spcPct val="20000"/>
                        </a:spcBef>
                        <a:defRPr sz="1600">
                          <a:solidFill>
                            <a:schemeClr val="tx1"/>
                          </a:solidFill>
                          <a:latin typeface="Arial" pitchFamily="34" charset="0"/>
                          <a:ea typeface="微软雅黑" pitchFamily="34" charset="-122"/>
                        </a:defRPr>
                      </a:lvl3pPr>
                      <a:lvl4pPr>
                        <a:spcBef>
                          <a:spcPct val="20000"/>
                        </a:spcBef>
                        <a:defRPr sz="1400">
                          <a:solidFill>
                            <a:schemeClr val="tx1"/>
                          </a:solidFill>
                          <a:latin typeface="Arial" pitchFamily="34" charset="0"/>
                          <a:ea typeface="微软雅黑" pitchFamily="34" charset="-122"/>
                        </a:defRPr>
                      </a:lvl4pPr>
                      <a:lvl5pPr>
                        <a:spcBef>
                          <a:spcPct val="20000"/>
                        </a:spcBef>
                        <a:defRPr sz="1400">
                          <a:solidFill>
                            <a:schemeClr val="tx1"/>
                          </a:solidFill>
                          <a:latin typeface="Arial" pitchFamily="34" charset="0"/>
                          <a:ea typeface="微软雅黑" pitchFamily="34" charset="-122"/>
                        </a:defRPr>
                      </a:lvl5pPr>
                      <a:lvl6pPr fontAlgn="base">
                        <a:spcBef>
                          <a:spcPct val="20000"/>
                        </a:spcBef>
                        <a:spcAft>
                          <a:spcPct val="0"/>
                        </a:spcAft>
                        <a:defRPr sz="1400">
                          <a:solidFill>
                            <a:schemeClr val="tx1"/>
                          </a:solidFill>
                          <a:latin typeface="Arial" pitchFamily="34" charset="0"/>
                          <a:ea typeface="微软雅黑" pitchFamily="34" charset="-122"/>
                        </a:defRPr>
                      </a:lvl6pPr>
                      <a:lvl7pPr fontAlgn="base">
                        <a:spcBef>
                          <a:spcPct val="20000"/>
                        </a:spcBef>
                        <a:spcAft>
                          <a:spcPct val="0"/>
                        </a:spcAft>
                        <a:defRPr sz="1400">
                          <a:solidFill>
                            <a:schemeClr val="tx1"/>
                          </a:solidFill>
                          <a:latin typeface="Arial" pitchFamily="34" charset="0"/>
                          <a:ea typeface="微软雅黑" pitchFamily="34" charset="-122"/>
                        </a:defRPr>
                      </a:lvl7pPr>
                      <a:lvl8pPr fontAlgn="base">
                        <a:spcBef>
                          <a:spcPct val="20000"/>
                        </a:spcBef>
                        <a:spcAft>
                          <a:spcPct val="0"/>
                        </a:spcAft>
                        <a:defRPr sz="1400">
                          <a:solidFill>
                            <a:schemeClr val="tx1"/>
                          </a:solidFill>
                          <a:latin typeface="Arial" pitchFamily="34" charset="0"/>
                          <a:ea typeface="微软雅黑" pitchFamily="34" charset="-122"/>
                        </a:defRPr>
                      </a:lvl8pPr>
                      <a:lvl9pPr fontAlgn="base">
                        <a:spcBef>
                          <a:spcPct val="20000"/>
                        </a:spcBef>
                        <a:spcAft>
                          <a:spcPct val="0"/>
                        </a:spcAft>
                        <a:defRPr sz="1400">
                          <a:solidFill>
                            <a:schemeClr val="tx1"/>
                          </a:solidFill>
                          <a:latin typeface="Arial" pitchFamily="34" charset="0"/>
                          <a:ea typeface="微软雅黑" pitchFamily="34"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临床变异</a:t>
                      </a:r>
                      <a:endParaRPr kumimoji="0" lang="zh-CN" altLang="en-US" sz="1800" b="0" i="0" u="none" strike="noStrike" cap="none" normalizeH="0" baseline="0" dirty="0" smtClean="0">
                        <a:ln>
                          <a:noFill/>
                        </a:ln>
                        <a:solidFill>
                          <a:srgbClr val="000000"/>
                        </a:solidFill>
                        <a:effectLst/>
                        <a:latin typeface="Times New Roman" pitchFamily="18" charset="0"/>
                        <a:ea typeface="微软雅黑" pitchFamily="34" charset="-122"/>
                        <a:cs typeface="Times New Roman" pitchFamily="18" charset="0"/>
                        <a:sym typeface="Times New Roman" pitchFamily="18" charset="0"/>
                      </a:endParaRPr>
                    </a:p>
                  </a:txBody>
                  <a:tcPr marL="0" marR="0" marT="0" marB="0" anchor="ctr" horzOverflow="overflow">
                    <a:lnL cap="flat">
                      <a:noFill/>
                    </a:lnL>
                    <a:lnR cap="flat">
                      <a:noFill/>
                    </a:lnR>
                    <a:lnT cap="flat">
                      <a:noFill/>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5" name="TextBox 4"/>
          <p:cNvSpPr txBox="1"/>
          <p:nvPr/>
        </p:nvSpPr>
        <p:spPr>
          <a:xfrm>
            <a:off x="4372284" y="88102"/>
            <a:ext cx="2808312" cy="523220"/>
          </a:xfrm>
          <a:prstGeom prst="rect">
            <a:avLst/>
          </a:prstGeom>
          <a:noFill/>
        </p:spPr>
        <p:txBody>
          <a:bodyPr wrap="square" rtlCol="0">
            <a:spAutoFit/>
          </a:bodyPr>
          <a:lstStyle/>
          <a:p>
            <a:pPr algn="ctr"/>
            <a:r>
              <a:rPr lang="en-US" altLang="zh-CN" sz="2800" b="1" dirty="0">
                <a:solidFill>
                  <a:srgbClr val="FF0000"/>
                </a:solidFill>
              </a:rPr>
              <a:t>DATA </a:t>
            </a:r>
            <a:r>
              <a:rPr lang="en-US" altLang="zh-CN" sz="2800" b="1" dirty="0" smtClean="0">
                <a:solidFill>
                  <a:srgbClr val="FF0000"/>
                </a:solidFill>
              </a:rPr>
              <a:t>LEVELS</a:t>
            </a:r>
            <a:endParaRPr lang="zh-CN" altLang="en-US" sz="2800" b="1" dirty="0">
              <a:solidFill>
                <a:srgbClr val="FF0000"/>
              </a:solidFill>
            </a:endParaRPr>
          </a:p>
        </p:txBody>
      </p:sp>
    </p:spTree>
    <p:extLst>
      <p:ext uri="{BB962C8B-B14F-4D97-AF65-F5344CB8AC3E}">
        <p14:creationId xmlns:p14="http://schemas.microsoft.com/office/powerpoint/2010/main" val="3046191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13774" y="1137685"/>
            <a:ext cx="10351752" cy="4486938"/>
          </a:xfrm>
        </p:spPr>
        <p:txBody>
          <a:bodyPr>
            <a:normAutofit/>
          </a:bodyPr>
          <a:lstStyle/>
          <a:p>
            <a:pPr algn="l">
              <a:lnSpc>
                <a:spcPct val="150000"/>
              </a:lnSpc>
            </a:pPr>
            <a:r>
              <a:rPr lang="zh-CN" altLang="en-US" sz="2800" b="1" dirty="0">
                <a:solidFill>
                  <a:srgbClr val="FF0000"/>
                </a:solidFill>
              </a:rPr>
              <a:t>注意：</a:t>
            </a:r>
            <a:endParaRPr lang="en-US" altLang="zh-CN" sz="2800" b="1" dirty="0">
              <a:solidFill>
                <a:srgbClr val="FF0000"/>
              </a:solidFill>
            </a:endParaRPr>
          </a:p>
          <a:p>
            <a:pPr algn="l">
              <a:lnSpc>
                <a:spcPct val="150000"/>
              </a:lnSpc>
            </a:pPr>
            <a:r>
              <a:rPr lang="zh-CN" altLang="en-US" sz="2400" b="1" cap="none" dirty="0" smtClean="0">
                <a:solidFill>
                  <a:srgbClr val="FF0000"/>
                </a:solidFill>
              </a:rPr>
              <a:t>低水平</a:t>
            </a:r>
            <a:r>
              <a:rPr lang="zh-CN" altLang="en-US" sz="2400" cap="none" dirty="0" smtClean="0">
                <a:solidFill>
                  <a:schemeClr val="tx1"/>
                </a:solidFill>
              </a:rPr>
              <a:t>测序数据存储在</a:t>
            </a:r>
            <a:r>
              <a:rPr lang="en-US" altLang="zh-CN" sz="2400" cap="none" dirty="0" err="1" smtClean="0">
                <a:solidFill>
                  <a:schemeClr val="tx1"/>
                </a:solidFill>
              </a:rPr>
              <a:t>cghub</a:t>
            </a:r>
            <a:r>
              <a:rPr lang="en-US" altLang="zh-CN" sz="2400" cap="none" dirty="0" smtClean="0">
                <a:solidFill>
                  <a:schemeClr val="tx1"/>
                </a:solidFill>
              </a:rPr>
              <a:t> </a:t>
            </a:r>
            <a:r>
              <a:rPr lang="en-US" altLang="zh-CN" sz="2400" cap="none" dirty="0" smtClean="0">
                <a:solidFill>
                  <a:schemeClr val="tx1"/>
                </a:solidFill>
                <a:hlinkClick r:id="rId2"/>
              </a:rPr>
              <a:t>https://cghub.Ucsc.Edu/</a:t>
            </a:r>
            <a:r>
              <a:rPr lang="zh-CN" altLang="en-US" sz="2400" cap="none" dirty="0" smtClean="0">
                <a:solidFill>
                  <a:schemeClr val="tx1"/>
                </a:solidFill>
              </a:rPr>
              <a:t>，申请下载时需要</a:t>
            </a:r>
            <a:r>
              <a:rPr lang="en-US" altLang="zh-CN" sz="2400" cap="none" dirty="0" smtClean="0">
                <a:solidFill>
                  <a:schemeClr val="tx1"/>
                </a:solidFill>
              </a:rPr>
              <a:t>DUNS number. </a:t>
            </a:r>
          </a:p>
          <a:p>
            <a:pPr algn="l">
              <a:lnSpc>
                <a:spcPct val="150000"/>
              </a:lnSpc>
            </a:pPr>
            <a:r>
              <a:rPr lang="en-US" altLang="zh-CN" sz="2400" cap="none" dirty="0" smtClean="0">
                <a:solidFill>
                  <a:schemeClr val="tx1"/>
                </a:solidFill>
              </a:rPr>
              <a:t>The cancer genomics hub (</a:t>
            </a:r>
            <a:r>
              <a:rPr lang="en-US" altLang="zh-CN" sz="2400" cap="none" dirty="0" err="1" smtClean="0">
                <a:solidFill>
                  <a:schemeClr val="tx1"/>
                </a:solidFill>
              </a:rPr>
              <a:t>cghub</a:t>
            </a:r>
            <a:r>
              <a:rPr lang="en-US" altLang="zh-CN" sz="2400" cap="none" dirty="0" smtClean="0">
                <a:solidFill>
                  <a:schemeClr val="tx1"/>
                </a:solidFill>
              </a:rPr>
              <a:t>) is a secure repository for storing, cataloging, and accessing cancer genome sequences, alignments, and mutation information from the cancer genome atlas (</a:t>
            </a:r>
            <a:r>
              <a:rPr lang="en-US" altLang="zh-CN" sz="2400" cap="none" dirty="0" err="1" smtClean="0">
                <a:solidFill>
                  <a:schemeClr val="tx1"/>
                </a:solidFill>
              </a:rPr>
              <a:t>tcga</a:t>
            </a:r>
            <a:r>
              <a:rPr lang="en-US" altLang="zh-CN" sz="2400" cap="none" dirty="0" smtClean="0">
                <a:solidFill>
                  <a:schemeClr val="tx1"/>
                </a:solidFill>
              </a:rPr>
              <a:t>) consortium and related projects.</a:t>
            </a:r>
            <a:endParaRPr lang="zh-CN" altLang="en-US" sz="2400" cap="none" dirty="0" smtClean="0">
              <a:solidFill>
                <a:schemeClr val="tx1"/>
              </a:solidFill>
            </a:endParaRPr>
          </a:p>
          <a:p>
            <a:endParaRPr lang="zh-CN" altLang="en-US" dirty="0"/>
          </a:p>
        </p:txBody>
      </p:sp>
    </p:spTree>
    <p:extLst>
      <p:ext uri="{BB962C8B-B14F-4D97-AF65-F5344CB8AC3E}">
        <p14:creationId xmlns:p14="http://schemas.microsoft.com/office/powerpoint/2010/main" val="981651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3504" y="276447"/>
            <a:ext cx="9591193" cy="6337004"/>
          </a:xfrm>
          <a:prstGeom prst="rect">
            <a:avLst/>
          </a:prstGeom>
        </p:spPr>
      </p:pic>
      <p:pic>
        <p:nvPicPr>
          <p:cNvPr id="5" name="图片 4"/>
          <p:cNvPicPr>
            <a:picLocks noChangeAspect="1"/>
          </p:cNvPicPr>
          <p:nvPr/>
        </p:nvPicPr>
        <p:blipFill>
          <a:blip r:embed="rId3" cstate="print"/>
          <a:stretch>
            <a:fillRect/>
          </a:stretch>
        </p:blipFill>
        <p:spPr>
          <a:xfrm>
            <a:off x="1488016" y="1580522"/>
            <a:ext cx="9516681" cy="3278557"/>
          </a:xfrm>
          <a:prstGeom prst="rect">
            <a:avLst/>
          </a:prstGeom>
        </p:spPr>
      </p:pic>
    </p:spTree>
    <p:extLst>
      <p:ext uri="{BB962C8B-B14F-4D97-AF65-F5344CB8AC3E}">
        <p14:creationId xmlns:p14="http://schemas.microsoft.com/office/powerpoint/2010/main" val="242345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4407" y="257010"/>
            <a:ext cx="10364451" cy="593595"/>
          </a:xfrm>
        </p:spPr>
        <p:txBody>
          <a:bodyPr>
            <a:normAutofit/>
          </a:bodyPr>
          <a:lstStyle/>
          <a:p>
            <a:pPr algn="l"/>
            <a:r>
              <a:rPr lang="en-US" altLang="zh-CN" sz="2800" dirty="0" smtClean="0"/>
              <a:t>   </a:t>
            </a:r>
            <a:r>
              <a:rPr lang="en-US" altLang="zh-CN" sz="2800" dirty="0" err="1" smtClean="0"/>
              <a:t>Dna</a:t>
            </a:r>
            <a:r>
              <a:rPr lang="en-US" altLang="zh-CN" sz="2800" dirty="0" smtClean="0"/>
              <a:t> sequencing</a:t>
            </a:r>
            <a:endParaRPr lang="zh-CN" altLang="en-US" sz="2800" dirty="0"/>
          </a:p>
        </p:txBody>
      </p:sp>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54643" y="882501"/>
            <a:ext cx="9877646" cy="5550195"/>
          </a:xfrm>
        </p:spPr>
      </p:pic>
    </p:spTree>
    <p:extLst>
      <p:ext uri="{BB962C8B-B14F-4D97-AF65-F5344CB8AC3E}">
        <p14:creationId xmlns:p14="http://schemas.microsoft.com/office/powerpoint/2010/main" val="8472166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13775" y="287080"/>
            <a:ext cx="10058400" cy="6188148"/>
          </a:xfrm>
        </p:spPr>
      </p:pic>
    </p:spTree>
    <p:extLst>
      <p:ext uri="{BB962C8B-B14F-4D97-AF65-F5344CB8AC3E}">
        <p14:creationId xmlns:p14="http://schemas.microsoft.com/office/powerpoint/2010/main" val="3416447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552353" y="308345"/>
            <a:ext cx="9303489" cy="6315738"/>
          </a:xfrm>
        </p:spPr>
      </p:pic>
    </p:spTree>
    <p:extLst>
      <p:ext uri="{BB962C8B-B14F-4D97-AF65-F5344CB8AC3E}">
        <p14:creationId xmlns:p14="http://schemas.microsoft.com/office/powerpoint/2010/main" val="2723624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796816" y="0"/>
            <a:ext cx="9995230" cy="3613240"/>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816" y="3902149"/>
            <a:ext cx="9995230" cy="2775098"/>
          </a:xfrm>
          <a:prstGeom prst="rect">
            <a:avLst/>
          </a:prstGeom>
        </p:spPr>
      </p:pic>
      <p:pic>
        <p:nvPicPr>
          <p:cNvPr id="6" name="图片 5"/>
          <p:cNvPicPr>
            <a:picLocks noChangeAspect="1"/>
          </p:cNvPicPr>
          <p:nvPr/>
        </p:nvPicPr>
        <p:blipFill>
          <a:blip r:embed="rId4" cstate="print"/>
          <a:stretch>
            <a:fillRect/>
          </a:stretch>
        </p:blipFill>
        <p:spPr>
          <a:xfrm>
            <a:off x="1318436" y="331445"/>
            <a:ext cx="8654903" cy="4027904"/>
          </a:xfrm>
          <a:prstGeom prst="rect">
            <a:avLst/>
          </a:prstGeom>
        </p:spPr>
      </p:pic>
      <p:pic>
        <p:nvPicPr>
          <p:cNvPr id="7" name="图片 6"/>
          <p:cNvPicPr>
            <a:picLocks noChangeAspect="1"/>
          </p:cNvPicPr>
          <p:nvPr/>
        </p:nvPicPr>
        <p:blipFill>
          <a:blip r:embed="rId5" cstate="print"/>
          <a:stretch>
            <a:fillRect/>
          </a:stretch>
        </p:blipFill>
        <p:spPr>
          <a:xfrm>
            <a:off x="1398939" y="331445"/>
            <a:ext cx="9096020" cy="6248942"/>
          </a:xfrm>
          <a:prstGeom prst="rect">
            <a:avLst/>
          </a:prstGeom>
        </p:spPr>
      </p:pic>
    </p:spTree>
    <p:extLst>
      <p:ext uri="{BB962C8B-B14F-4D97-AF65-F5344CB8AC3E}">
        <p14:creationId xmlns:p14="http://schemas.microsoft.com/office/powerpoint/2010/main" val="285133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149" y="448397"/>
            <a:ext cx="10364451" cy="891306"/>
          </a:xfrm>
        </p:spPr>
        <p:txBody>
          <a:bodyPr/>
          <a:lstStyle/>
          <a:p>
            <a:r>
              <a:rPr lang="en-US" altLang="zh-CN" dirty="0" smtClean="0"/>
              <a:t>ABOUT TCGA</a:t>
            </a:r>
            <a:endParaRPr lang="zh-CN" altLang="en-US" dirty="0"/>
          </a:p>
        </p:txBody>
      </p:sp>
      <p:sp>
        <p:nvSpPr>
          <p:cNvPr id="3" name="内容占位符 2"/>
          <p:cNvSpPr>
            <a:spLocks noGrp="1"/>
          </p:cNvSpPr>
          <p:nvPr>
            <p:ph sz="quarter" idx="13"/>
          </p:nvPr>
        </p:nvSpPr>
        <p:spPr>
          <a:xfrm>
            <a:off x="913774" y="1520456"/>
            <a:ext cx="10363826" cy="4270743"/>
          </a:xfrm>
        </p:spPr>
        <p:txBody>
          <a:bodyPr>
            <a:normAutofit/>
          </a:bodyPr>
          <a:lstStyle/>
          <a:p>
            <a:r>
              <a:rPr lang="en-US" altLang="zh-CN" sz="2400" dirty="0"/>
              <a:t>The Cancer Genome Atlas(TCGA)</a:t>
            </a:r>
            <a:r>
              <a:rPr lang="zh-CN" altLang="en-US" sz="2400" dirty="0"/>
              <a:t>癌症基因组图谱</a:t>
            </a:r>
            <a:r>
              <a:rPr lang="zh-CN" altLang="en-US" sz="2400" dirty="0" smtClean="0"/>
              <a:t>是通过大规模</a:t>
            </a:r>
            <a:r>
              <a:rPr lang="zh-CN" altLang="en-US" sz="2400" dirty="0"/>
              <a:t>基因组测序</a:t>
            </a:r>
            <a:r>
              <a:rPr lang="zh-CN" altLang="en-US" sz="2400" dirty="0" smtClean="0"/>
              <a:t>的分析</a:t>
            </a:r>
            <a:r>
              <a:rPr lang="zh-CN" altLang="en-US" sz="2400" dirty="0"/>
              <a:t>技术来</a:t>
            </a:r>
            <a:r>
              <a:rPr lang="zh-CN" altLang="en-US" sz="2400" dirty="0" smtClean="0"/>
              <a:t>实现，</a:t>
            </a:r>
            <a:r>
              <a:rPr lang="zh-CN" altLang="en-US" sz="2400" dirty="0"/>
              <a:t>企图全面加速理解癌症的分子</a:t>
            </a:r>
            <a:r>
              <a:rPr lang="zh-CN" altLang="en-US" sz="2400" dirty="0" smtClean="0"/>
              <a:t>基础。</a:t>
            </a:r>
            <a:r>
              <a:rPr lang="zh-CN" altLang="en-US" sz="2400" dirty="0"/>
              <a:t>总体目标是提高我们对癌症的诊断、治疗和预防的能力。</a:t>
            </a:r>
            <a:endParaRPr lang="en-US" altLang="zh-CN" sz="2400" dirty="0" smtClean="0"/>
          </a:p>
          <a:p>
            <a:r>
              <a:rPr lang="zh-CN" altLang="en-US" sz="2400" dirty="0" smtClean="0"/>
              <a:t>美国国立癌症研究所</a:t>
            </a:r>
            <a:r>
              <a:rPr lang="en-US" altLang="zh-CN" sz="2400" dirty="0"/>
              <a:t>(National Cancer Institute NCI)</a:t>
            </a:r>
            <a:r>
              <a:rPr lang="zh-CN" altLang="en-US" sz="2400" dirty="0"/>
              <a:t>和美国国立人类基因组研究所</a:t>
            </a:r>
            <a:r>
              <a:rPr lang="en-US" altLang="zh-CN" sz="2400" dirty="0"/>
              <a:t>(National Human Genome Research Institute NHGRI</a:t>
            </a:r>
            <a:r>
              <a:rPr lang="en-US" altLang="zh-CN" sz="2400" dirty="0" smtClean="0"/>
              <a:t>)</a:t>
            </a:r>
            <a:r>
              <a:rPr lang="zh-CN" altLang="en-US" sz="2400" dirty="0" smtClean="0"/>
              <a:t>分阶段启动</a:t>
            </a:r>
            <a:r>
              <a:rPr lang="en-US" altLang="zh-CN" sz="2400" dirty="0" smtClean="0"/>
              <a:t>TCGA</a:t>
            </a:r>
            <a:r>
              <a:rPr lang="zh-CN" altLang="en-US" sz="2400" dirty="0" smtClean="0"/>
              <a:t>项目。</a:t>
            </a:r>
            <a:endParaRPr lang="en-US" altLang="zh-CN" sz="2400" dirty="0" smtClean="0"/>
          </a:p>
          <a:p>
            <a:r>
              <a:rPr lang="zh-CN" altLang="en-US" sz="2400" dirty="0" smtClean="0"/>
              <a:t>该项目</a:t>
            </a:r>
            <a:r>
              <a:rPr lang="zh-CN" altLang="en-US" sz="2400" dirty="0"/>
              <a:t>开发</a:t>
            </a:r>
            <a:r>
              <a:rPr lang="zh-CN" altLang="en-US" sz="2400" dirty="0" smtClean="0"/>
              <a:t>并系统探究了在人类</a:t>
            </a:r>
            <a:r>
              <a:rPr lang="en-US" altLang="zh-CN" sz="2400" dirty="0"/>
              <a:t>20</a:t>
            </a:r>
            <a:r>
              <a:rPr lang="zh-CN" altLang="en-US" sz="2400" dirty="0"/>
              <a:t>多种癌症中全基因组图谱的</a:t>
            </a:r>
            <a:r>
              <a:rPr lang="zh-CN" altLang="en-US" sz="2400" dirty="0" smtClean="0"/>
              <a:t>改变中所</a:t>
            </a:r>
            <a:r>
              <a:rPr lang="zh-CN" altLang="en-US" sz="2400" dirty="0"/>
              <a:t>需的研究框架。</a:t>
            </a:r>
          </a:p>
          <a:p>
            <a:endParaRPr lang="zh-CN" altLang="en-US" sz="2400" dirty="0"/>
          </a:p>
        </p:txBody>
      </p:sp>
    </p:spTree>
    <p:extLst>
      <p:ext uri="{BB962C8B-B14F-4D97-AF65-F5344CB8AC3E}">
        <p14:creationId xmlns:p14="http://schemas.microsoft.com/office/powerpoint/2010/main" val="37200952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037" y="516064"/>
            <a:ext cx="11036595" cy="5927266"/>
          </a:xfrm>
          <a:prstGeom prst="rect">
            <a:avLst/>
          </a:prstGeom>
        </p:spPr>
      </p:pic>
      <p:pic>
        <p:nvPicPr>
          <p:cNvPr id="5" name="图片 4"/>
          <p:cNvPicPr>
            <a:picLocks noChangeAspect="1"/>
          </p:cNvPicPr>
          <p:nvPr/>
        </p:nvPicPr>
        <p:blipFill>
          <a:blip r:embed="rId3" cstate="print"/>
          <a:stretch>
            <a:fillRect/>
          </a:stretch>
        </p:blipFill>
        <p:spPr>
          <a:xfrm>
            <a:off x="3732171" y="31325"/>
            <a:ext cx="5791702" cy="670618"/>
          </a:xfrm>
          <a:prstGeom prst="rect">
            <a:avLst/>
          </a:prstGeom>
        </p:spPr>
      </p:pic>
      <p:sp>
        <p:nvSpPr>
          <p:cNvPr id="10" name="文本框 9"/>
          <p:cNvSpPr txBox="1"/>
          <p:nvPr/>
        </p:nvSpPr>
        <p:spPr>
          <a:xfrm>
            <a:off x="7974432" y="1648047"/>
            <a:ext cx="3264196" cy="520995"/>
          </a:xfrm>
          <a:prstGeom prst="rect">
            <a:avLst/>
          </a:prstGeom>
          <a:noFill/>
          <a:ln w="28575">
            <a:solidFill>
              <a:srgbClr val="FF0000"/>
            </a:solidFill>
          </a:ln>
        </p:spPr>
        <p:txBody>
          <a:bodyPr wrap="square" rtlCol="0">
            <a:spAutoFit/>
          </a:bodyPr>
          <a:lstStyle/>
          <a:p>
            <a:endParaRPr lang="zh-CN" altLang="en-US" dirty="0"/>
          </a:p>
        </p:txBody>
      </p:sp>
      <p:sp>
        <p:nvSpPr>
          <p:cNvPr id="14" name="文本框 13"/>
          <p:cNvSpPr txBox="1"/>
          <p:nvPr/>
        </p:nvSpPr>
        <p:spPr>
          <a:xfrm>
            <a:off x="10015875" y="1760533"/>
            <a:ext cx="1010092" cy="338554"/>
          </a:xfrm>
          <a:prstGeom prst="rect">
            <a:avLst/>
          </a:prstGeom>
          <a:noFill/>
        </p:spPr>
        <p:txBody>
          <a:bodyPr wrap="square" rtlCol="0">
            <a:spAutoFit/>
          </a:bodyPr>
          <a:lstStyle/>
          <a:p>
            <a:r>
              <a:rPr lang="zh-CN" altLang="en-US" sz="1600" b="1" dirty="0" smtClean="0">
                <a:solidFill>
                  <a:srgbClr val="FF0000"/>
                </a:solidFill>
              </a:rPr>
              <a:t>点击进入</a:t>
            </a:r>
            <a:endParaRPr lang="zh-CN" altLang="en-US" sz="1600" b="1" dirty="0">
              <a:solidFill>
                <a:srgbClr val="FF0000"/>
              </a:solidFill>
            </a:endParaRPr>
          </a:p>
        </p:txBody>
      </p:sp>
      <p:sp>
        <p:nvSpPr>
          <p:cNvPr id="2" name="文本框 1"/>
          <p:cNvSpPr txBox="1"/>
          <p:nvPr/>
        </p:nvSpPr>
        <p:spPr>
          <a:xfrm>
            <a:off x="420034" y="-7156"/>
            <a:ext cx="2743200" cy="523220"/>
          </a:xfrm>
          <a:prstGeom prst="rect">
            <a:avLst/>
          </a:prstGeom>
          <a:noFill/>
        </p:spPr>
        <p:txBody>
          <a:bodyPr wrap="square" rtlCol="0">
            <a:spAutoFit/>
          </a:bodyPr>
          <a:lstStyle/>
          <a:p>
            <a:pPr algn="ctr"/>
            <a:r>
              <a:rPr lang="en-US" altLang="zh-CN" sz="2800" b="1" dirty="0" smtClean="0">
                <a:solidFill>
                  <a:srgbClr val="FF0000"/>
                </a:solidFill>
              </a:rPr>
              <a:t>TCGA</a:t>
            </a:r>
            <a:r>
              <a:rPr lang="zh-CN" altLang="en-US" sz="2800" b="1" dirty="0" smtClean="0">
                <a:solidFill>
                  <a:srgbClr val="FF0000"/>
                </a:solidFill>
              </a:rPr>
              <a:t>网站首页</a:t>
            </a:r>
            <a:endParaRPr lang="zh-CN" altLang="en-US" sz="2800" b="1" dirty="0">
              <a:solidFill>
                <a:srgbClr val="FF0000"/>
              </a:solidFill>
            </a:endParaRPr>
          </a:p>
        </p:txBody>
      </p:sp>
    </p:spTree>
    <p:extLst>
      <p:ext uri="{BB962C8B-B14F-4D97-AF65-F5344CB8AC3E}">
        <p14:creationId xmlns:p14="http://schemas.microsoft.com/office/powerpoint/2010/main" val="3763300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162387" y="219187"/>
            <a:ext cx="10186203" cy="3424237"/>
          </a:xfr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2387" y="3643424"/>
            <a:ext cx="10186203" cy="3021765"/>
          </a:xfrm>
          <a:prstGeom prst="rect">
            <a:avLst/>
          </a:prstGeom>
        </p:spPr>
      </p:pic>
      <p:sp>
        <p:nvSpPr>
          <p:cNvPr id="10" name="文本框 9"/>
          <p:cNvSpPr txBox="1"/>
          <p:nvPr/>
        </p:nvSpPr>
        <p:spPr>
          <a:xfrm>
            <a:off x="2402955" y="1775635"/>
            <a:ext cx="1180214" cy="369332"/>
          </a:xfrm>
          <a:prstGeom prst="rect">
            <a:avLst/>
          </a:prstGeom>
          <a:noFill/>
        </p:spPr>
        <p:txBody>
          <a:bodyPr wrap="square" rtlCol="0">
            <a:spAutoFit/>
          </a:bodyPr>
          <a:lstStyle/>
          <a:p>
            <a:r>
              <a:rPr lang="zh-CN" altLang="en-US" b="1" dirty="0" smtClean="0">
                <a:solidFill>
                  <a:srgbClr val="FF0000"/>
                </a:solidFill>
              </a:rPr>
              <a:t>癌症类别</a:t>
            </a:r>
            <a:endParaRPr lang="zh-CN" altLang="en-US" b="1" dirty="0">
              <a:solidFill>
                <a:srgbClr val="FF0000"/>
              </a:solidFill>
            </a:endParaRPr>
          </a:p>
        </p:txBody>
      </p:sp>
      <p:sp>
        <p:nvSpPr>
          <p:cNvPr id="11" name="文本框 10"/>
          <p:cNvSpPr txBox="1"/>
          <p:nvPr/>
        </p:nvSpPr>
        <p:spPr>
          <a:xfrm>
            <a:off x="4795284" y="1775637"/>
            <a:ext cx="1148316" cy="369332"/>
          </a:xfrm>
          <a:prstGeom prst="rect">
            <a:avLst/>
          </a:prstGeom>
          <a:noFill/>
        </p:spPr>
        <p:txBody>
          <a:bodyPr wrap="square" rtlCol="0">
            <a:spAutoFit/>
          </a:bodyPr>
          <a:lstStyle/>
          <a:p>
            <a:r>
              <a:rPr lang="zh-CN" altLang="en-US" b="1" dirty="0" smtClean="0">
                <a:solidFill>
                  <a:srgbClr val="FF0000"/>
                </a:solidFill>
              </a:rPr>
              <a:t>数据类别</a:t>
            </a:r>
            <a:endParaRPr lang="zh-CN" altLang="en-US" b="1" dirty="0">
              <a:solidFill>
                <a:srgbClr val="FF0000"/>
              </a:solidFill>
            </a:endParaRPr>
          </a:p>
        </p:txBody>
      </p:sp>
      <p:cxnSp>
        <p:nvCxnSpPr>
          <p:cNvPr id="13" name="直接连接符 12"/>
          <p:cNvCxnSpPr/>
          <p:nvPr/>
        </p:nvCxnSpPr>
        <p:spPr>
          <a:xfrm>
            <a:off x="1307805" y="1350335"/>
            <a:ext cx="4072269" cy="106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69312" y="574158"/>
            <a:ext cx="520995" cy="10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215552" y="4051003"/>
            <a:ext cx="2016748" cy="369332"/>
          </a:xfrm>
          <a:prstGeom prst="rect">
            <a:avLst/>
          </a:prstGeom>
          <a:noFill/>
          <a:ln w="19050">
            <a:solidFill>
              <a:srgbClr val="FF0000"/>
            </a:solidFill>
          </a:ln>
        </p:spPr>
        <p:txBody>
          <a:bodyPr wrap="square" rtlCol="0">
            <a:spAutoFit/>
          </a:bodyPr>
          <a:lstStyle/>
          <a:p>
            <a:endParaRPr lang="zh-CN" altLang="en-US" dirty="0"/>
          </a:p>
        </p:txBody>
      </p:sp>
      <p:cxnSp>
        <p:nvCxnSpPr>
          <p:cNvPr id="7" name="直接箭头连接符 6"/>
          <p:cNvCxnSpPr/>
          <p:nvPr/>
        </p:nvCxnSpPr>
        <p:spPr>
          <a:xfrm flipH="1" flipV="1">
            <a:off x="2791043" y="4315782"/>
            <a:ext cx="202019" cy="2232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902698" y="4199845"/>
            <a:ext cx="8594751" cy="646331"/>
          </a:xfrm>
          <a:prstGeom prst="rect">
            <a:avLst/>
          </a:prstGeom>
          <a:noFill/>
        </p:spPr>
        <p:txBody>
          <a:bodyPr wrap="square" rtlCol="0">
            <a:spAutoFit/>
          </a:bodyPr>
          <a:lstStyle/>
          <a:p>
            <a:r>
              <a:rPr lang="en-US" altLang="zh-CN" b="1" dirty="0" smtClean="0">
                <a:solidFill>
                  <a:srgbClr val="FF0000"/>
                </a:solidFill>
              </a:rPr>
              <a:t>2016.9.21</a:t>
            </a:r>
            <a:r>
              <a:rPr lang="zh-CN" altLang="en-US" b="1" dirty="0" smtClean="0">
                <a:solidFill>
                  <a:srgbClr val="FF0000"/>
                </a:solidFill>
              </a:rPr>
              <a:t>发布</a:t>
            </a:r>
            <a:r>
              <a:rPr lang="en-US" altLang="zh-CN" b="1" dirty="0" smtClean="0">
                <a:solidFill>
                  <a:srgbClr val="FF0000"/>
                </a:solidFill>
              </a:rPr>
              <a:t>3.0</a:t>
            </a:r>
            <a:r>
              <a:rPr lang="zh-CN" altLang="en-US" b="1" dirty="0" smtClean="0">
                <a:solidFill>
                  <a:srgbClr val="FF0000"/>
                </a:solidFill>
              </a:rPr>
              <a:t>数据库版本，数据形式说明详见：</a:t>
            </a:r>
            <a:endParaRPr lang="en-US" altLang="zh-CN" b="1" dirty="0" smtClean="0">
              <a:solidFill>
                <a:srgbClr val="FF0000"/>
              </a:solidFill>
            </a:endParaRPr>
          </a:p>
          <a:p>
            <a:r>
              <a:rPr lang="en-US" altLang="zh-CN" b="1" dirty="0" smtClean="0">
                <a:solidFill>
                  <a:srgbClr val="00B0F0"/>
                </a:solidFill>
              </a:rPr>
              <a:t>https</a:t>
            </a:r>
            <a:r>
              <a:rPr lang="en-US" altLang="zh-CN" b="1" dirty="0">
                <a:solidFill>
                  <a:srgbClr val="00B0F0"/>
                </a:solidFill>
              </a:rPr>
              <a:t>://gdc-docs.nci.nih.gov/Data/Release_Notes/Data_Release_Notes/#new-updates</a:t>
            </a:r>
            <a:endParaRPr lang="zh-CN" altLang="en-US" b="1" dirty="0">
              <a:solidFill>
                <a:srgbClr val="00B0F0"/>
              </a:solidFill>
            </a:endParaRPr>
          </a:p>
        </p:txBody>
      </p:sp>
    </p:spTree>
    <p:extLst>
      <p:ext uri="{BB962C8B-B14F-4D97-AF65-F5344CB8AC3E}">
        <p14:creationId xmlns:p14="http://schemas.microsoft.com/office/powerpoint/2010/main" val="8542762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4" y="1"/>
            <a:ext cx="10364451" cy="531628"/>
          </a:xfrm>
        </p:spPr>
        <p:txBody>
          <a:bodyPr>
            <a:normAutofit/>
          </a:bodyPr>
          <a:lstStyle/>
          <a:p>
            <a:r>
              <a:rPr lang="en-US" altLang="zh-CN" sz="3200" dirty="0"/>
              <a:t>Cancers Selected for Study</a:t>
            </a:r>
            <a:endParaRPr lang="zh-CN" altLang="en-US" sz="3200" dirty="0"/>
          </a:p>
        </p:txBody>
      </p:sp>
      <p:sp>
        <p:nvSpPr>
          <p:cNvPr id="3" name="内容占位符 2"/>
          <p:cNvSpPr>
            <a:spLocks noGrp="1"/>
          </p:cNvSpPr>
          <p:nvPr>
            <p:ph sz="quarter" idx="13"/>
          </p:nvPr>
        </p:nvSpPr>
        <p:spPr>
          <a:xfrm>
            <a:off x="648586" y="531629"/>
            <a:ext cx="10629014" cy="5259571"/>
          </a:xfrm>
        </p:spPr>
        <p:txBody>
          <a:bodyPr/>
          <a:lstStyle/>
          <a:p>
            <a:pPr marL="0" indent="0">
              <a:buNone/>
            </a:pPr>
            <a:r>
              <a:rPr lang="en-US" altLang="zh-CN" cap="none" dirty="0" smtClean="0"/>
              <a:t>   The cancer genome atlas (TCGA) has chosen cancers for study based on specific criteria that include</a:t>
            </a:r>
            <a:r>
              <a:rPr lang="zh-CN" altLang="en-US" cap="none" dirty="0" smtClean="0"/>
              <a:t>：</a:t>
            </a:r>
            <a:endParaRPr lang="en-US" altLang="zh-CN" cap="none" dirty="0" smtClean="0"/>
          </a:p>
          <a:p>
            <a:pPr marL="0" indent="0">
              <a:buNone/>
            </a:pPr>
            <a:r>
              <a:rPr lang="zh-CN" altLang="en-US" sz="1800" cap="none" dirty="0" smtClean="0"/>
              <a:t>（</a:t>
            </a:r>
            <a:r>
              <a:rPr lang="en-US" altLang="zh-CN" sz="1800" cap="none" dirty="0" smtClean="0"/>
              <a:t>1</a:t>
            </a:r>
            <a:r>
              <a:rPr lang="zh-CN" altLang="en-US" sz="1800" cap="none" dirty="0" smtClean="0"/>
              <a:t>）</a:t>
            </a:r>
            <a:r>
              <a:rPr lang="en-US" altLang="zh-CN" sz="1800" cap="none" dirty="0" smtClean="0"/>
              <a:t>poor prognosis and overall public health impact</a:t>
            </a:r>
          </a:p>
          <a:p>
            <a:pPr marL="0" indent="0">
              <a:buNone/>
            </a:pPr>
            <a:r>
              <a:rPr lang="zh-CN" altLang="en-US" sz="1800" cap="none" dirty="0" smtClean="0"/>
              <a:t>（</a:t>
            </a:r>
            <a:r>
              <a:rPr lang="en-US" altLang="zh-CN" sz="1800" cap="none" dirty="0" smtClean="0"/>
              <a:t>2</a:t>
            </a:r>
            <a:r>
              <a:rPr lang="zh-CN" altLang="en-US" sz="1800" cap="none" dirty="0" smtClean="0"/>
              <a:t>）</a:t>
            </a:r>
            <a:r>
              <a:rPr lang="en-US" altLang="zh-CN" sz="1800" cap="none" dirty="0" smtClean="0"/>
              <a:t>availability of human tumor and matched-normal tissue samples </a:t>
            </a:r>
            <a:r>
              <a:rPr lang="en-US" altLang="zh-CN" sz="1800" cap="none" dirty="0" smtClean="0">
                <a:hlinkClick r:id="rId2"/>
              </a:rPr>
              <a:t>that meet TCGA standards for patient consent, quality and quantity</a:t>
            </a:r>
            <a:endParaRPr lang="en-US" altLang="zh-CN" sz="1800" cap="none" dirty="0" smtClean="0"/>
          </a:p>
          <a:p>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4388" y="2776315"/>
            <a:ext cx="6248400" cy="3783973"/>
          </a:xfrm>
          <a:prstGeom prst="rect">
            <a:avLst/>
          </a:prstGeom>
        </p:spPr>
      </p:pic>
      <p:pic>
        <p:nvPicPr>
          <p:cNvPr id="6" name="图片 5"/>
          <p:cNvPicPr>
            <a:picLocks noChangeAspect="1"/>
          </p:cNvPicPr>
          <p:nvPr/>
        </p:nvPicPr>
        <p:blipFill>
          <a:blip r:embed="rId4" cstate="print"/>
          <a:stretch>
            <a:fillRect/>
          </a:stretch>
        </p:blipFill>
        <p:spPr>
          <a:xfrm>
            <a:off x="647961" y="2776315"/>
            <a:ext cx="4132963" cy="3783973"/>
          </a:xfrm>
          <a:prstGeom prst="rect">
            <a:avLst/>
          </a:prstGeom>
        </p:spPr>
      </p:pic>
    </p:spTree>
    <p:extLst>
      <p:ext uri="{BB962C8B-B14F-4D97-AF65-F5344CB8AC3E}">
        <p14:creationId xmlns:p14="http://schemas.microsoft.com/office/powerpoint/2010/main" val="4245217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3009852" y="97971"/>
            <a:ext cx="9012602" cy="6651172"/>
          </a:xfrm>
          <a:prstGeom prst="rect">
            <a:avLst/>
          </a:prstGeom>
        </p:spPr>
      </p:pic>
      <p:sp>
        <p:nvSpPr>
          <p:cNvPr id="8" name="TextBox 6"/>
          <p:cNvSpPr txBox="1"/>
          <p:nvPr/>
        </p:nvSpPr>
        <p:spPr>
          <a:xfrm>
            <a:off x="0" y="18283"/>
            <a:ext cx="3312368" cy="1538883"/>
          </a:xfrm>
          <a:prstGeom prst="rect">
            <a:avLst/>
          </a:prstGeom>
          <a:noFill/>
        </p:spPr>
        <p:txBody>
          <a:bodyPr wrap="square" rtlCol="0">
            <a:spAutoFit/>
          </a:bodyPr>
          <a:lstStyle/>
          <a:p>
            <a:r>
              <a:rPr lang="zh-CN" altLang="en-US" b="1" dirty="0" smtClean="0">
                <a:solidFill>
                  <a:srgbClr val="FF0000"/>
                </a:solidFill>
              </a:rPr>
              <a:t>    </a:t>
            </a:r>
            <a:r>
              <a:rPr lang="zh-CN" altLang="en-US" sz="2000" b="1" dirty="0" smtClean="0">
                <a:solidFill>
                  <a:srgbClr val="FF0000"/>
                </a:solidFill>
              </a:rPr>
              <a:t>癌症种类丰富 样本量大</a:t>
            </a:r>
            <a:endParaRPr lang="en-US" altLang="zh-CN" sz="2000" b="1" dirty="0" smtClean="0">
              <a:solidFill>
                <a:srgbClr val="FF0000"/>
              </a:solidFill>
            </a:endParaRPr>
          </a:p>
          <a:p>
            <a:r>
              <a:rPr lang="en-US" altLang="zh-CN" sz="2000" b="1" dirty="0" smtClean="0">
                <a:solidFill>
                  <a:srgbClr val="FF0000"/>
                </a:solidFill>
              </a:rPr>
              <a:t>       33 </a:t>
            </a:r>
            <a:r>
              <a:rPr lang="zh-CN" altLang="en-US" sz="2000" b="1" dirty="0" smtClean="0">
                <a:solidFill>
                  <a:srgbClr val="FF0000"/>
                </a:solidFill>
              </a:rPr>
              <a:t>种</a:t>
            </a:r>
            <a:r>
              <a:rPr lang="en-US" altLang="zh-CN" sz="2000" b="1" dirty="0" smtClean="0">
                <a:solidFill>
                  <a:srgbClr val="FF0000"/>
                </a:solidFill>
              </a:rPr>
              <a:t>cancer</a:t>
            </a:r>
            <a:endParaRPr lang="en-US" altLang="zh-CN" b="1" dirty="0" smtClean="0">
              <a:solidFill>
                <a:srgbClr val="FF0000"/>
              </a:solidFill>
            </a:endParaRPr>
          </a:p>
          <a:p>
            <a:r>
              <a:rPr lang="zh-CN" altLang="en-US" b="1" dirty="0" smtClean="0">
                <a:solidFill>
                  <a:srgbClr val="FF0000"/>
                </a:solidFill>
              </a:rPr>
              <a:t>数据展现形式：</a:t>
            </a:r>
            <a:r>
              <a:rPr lang="en-US" altLang="zh-CN" b="1" dirty="0" smtClean="0">
                <a:solidFill>
                  <a:srgbClr val="FF0000"/>
                </a:solidFill>
              </a:rPr>
              <a:t>Table / Graph</a:t>
            </a:r>
          </a:p>
          <a:p>
            <a:endParaRPr lang="en-US" altLang="zh-CN" b="1" dirty="0" smtClean="0">
              <a:solidFill>
                <a:srgbClr val="FF0000"/>
              </a:solidFill>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2367" y="662759"/>
            <a:ext cx="8511037" cy="5521596"/>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814" y="1251857"/>
            <a:ext cx="2562225" cy="5606143"/>
          </a:xfrm>
          <a:prstGeom prst="rect">
            <a:avLst/>
          </a:prstGeom>
        </p:spPr>
      </p:pic>
      <p:pic>
        <p:nvPicPr>
          <p:cNvPr id="2" name="图片 1"/>
          <p:cNvPicPr>
            <a:picLocks noChangeAspect="1"/>
          </p:cNvPicPr>
          <p:nvPr/>
        </p:nvPicPr>
        <p:blipFill>
          <a:blip r:embed="rId5" cstate="print"/>
          <a:stretch>
            <a:fillRect/>
          </a:stretch>
        </p:blipFill>
        <p:spPr>
          <a:xfrm>
            <a:off x="2379197" y="3181650"/>
            <a:ext cx="9444207" cy="971504"/>
          </a:xfrm>
          <a:prstGeom prst="rect">
            <a:avLst/>
          </a:prstGeom>
        </p:spPr>
      </p:pic>
    </p:spTree>
    <p:extLst>
      <p:ext uri="{BB962C8B-B14F-4D97-AF65-F5344CB8AC3E}">
        <p14:creationId xmlns:p14="http://schemas.microsoft.com/office/powerpoint/2010/main" val="290349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57" y="220330"/>
            <a:ext cx="11950995" cy="6403754"/>
          </a:xfrm>
          <a:prstGeom prst="rect">
            <a:avLst/>
          </a:prstGeom>
        </p:spPr>
      </p:pic>
      <p:sp>
        <p:nvSpPr>
          <p:cNvPr id="5" name="文本框 4"/>
          <p:cNvSpPr txBox="1"/>
          <p:nvPr/>
        </p:nvSpPr>
        <p:spPr>
          <a:xfrm>
            <a:off x="11238614" y="287079"/>
            <a:ext cx="808074" cy="369332"/>
          </a:xfrm>
          <a:prstGeom prst="rect">
            <a:avLst/>
          </a:prstGeom>
          <a:noFill/>
          <a:ln w="28575">
            <a:solidFill>
              <a:srgbClr val="FF0000"/>
            </a:solidFill>
          </a:ln>
        </p:spPr>
        <p:txBody>
          <a:bodyPr wrap="square" rtlCol="0">
            <a:spAutoFit/>
          </a:bodyPr>
          <a:lstStyle/>
          <a:p>
            <a:endParaRPr lang="zh-CN" altLang="en-US" dirty="0">
              <a:solidFill>
                <a:srgbClr val="FF0000"/>
              </a:solidFill>
            </a:endParaRPr>
          </a:p>
        </p:txBody>
      </p:sp>
    </p:spTree>
    <p:extLst>
      <p:ext uri="{BB962C8B-B14F-4D97-AF65-F5344CB8AC3E}">
        <p14:creationId xmlns:p14="http://schemas.microsoft.com/office/powerpoint/2010/main" val="61724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919" y="266008"/>
            <a:ext cx="11217358" cy="563526"/>
          </a:xfrm>
        </p:spPr>
        <p:txBody>
          <a:bodyPr>
            <a:normAutofit fontScale="90000"/>
          </a:bodyPr>
          <a:lstStyle/>
          <a:p>
            <a:r>
              <a:rPr lang="en-US" altLang="zh-CN" dirty="0"/>
              <a:t>Data Download </a:t>
            </a:r>
            <a:r>
              <a:rPr lang="en-US" altLang="zh-CN" dirty="0" smtClean="0"/>
              <a:t>Statistics</a:t>
            </a:r>
            <a:r>
              <a:rPr lang="zh-CN" altLang="en-US" dirty="0" smtClean="0"/>
              <a:t>（</a:t>
            </a:r>
            <a:r>
              <a:rPr lang="zh-CN" altLang="en-US" dirty="0" smtClean="0">
                <a:solidFill>
                  <a:srgbClr val="FF0000"/>
                </a:solidFill>
              </a:rPr>
              <a:t>数据</a:t>
            </a:r>
            <a:r>
              <a:rPr lang="zh-CN" altLang="en-US" b="1" dirty="0" smtClean="0">
                <a:solidFill>
                  <a:srgbClr val="FF0000"/>
                </a:solidFill>
              </a:rPr>
              <a:t>大部分是公开的</a:t>
            </a:r>
            <a:r>
              <a:rPr lang="zh-CN" altLang="en-US" dirty="0" smtClean="0"/>
              <a:t>）</a:t>
            </a:r>
            <a:endParaRPr lang="zh-CN" altLang="en-US" dirty="0"/>
          </a:p>
        </p:txBody>
      </p:sp>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654715" y="1147750"/>
            <a:ext cx="5327562" cy="4431671"/>
          </a:xfrm>
        </p:spPr>
      </p:pic>
      <p:pic>
        <p:nvPicPr>
          <p:cNvPr id="5" name="图片 4"/>
          <p:cNvPicPr>
            <a:picLocks noChangeAspect="1"/>
          </p:cNvPicPr>
          <p:nvPr/>
        </p:nvPicPr>
        <p:blipFill>
          <a:blip r:embed="rId3" cstate="print"/>
          <a:stretch>
            <a:fillRect/>
          </a:stretch>
        </p:blipFill>
        <p:spPr>
          <a:xfrm>
            <a:off x="103414" y="829534"/>
            <a:ext cx="6438900" cy="4749887"/>
          </a:xfrm>
          <a:prstGeom prst="rect">
            <a:avLst/>
          </a:prstGeom>
        </p:spPr>
      </p:pic>
      <p:pic>
        <p:nvPicPr>
          <p:cNvPr id="6" name="图片 5"/>
          <p:cNvPicPr>
            <a:picLocks noChangeAspect="1"/>
          </p:cNvPicPr>
          <p:nvPr/>
        </p:nvPicPr>
        <p:blipFill>
          <a:blip r:embed="rId4" cstate="print"/>
          <a:stretch>
            <a:fillRect/>
          </a:stretch>
        </p:blipFill>
        <p:spPr>
          <a:xfrm>
            <a:off x="1745100" y="5657172"/>
            <a:ext cx="8814707" cy="971550"/>
          </a:xfrm>
          <a:prstGeom prst="rect">
            <a:avLst/>
          </a:prstGeom>
        </p:spPr>
      </p:pic>
    </p:spTree>
    <p:extLst>
      <p:ext uri="{BB962C8B-B14F-4D97-AF65-F5344CB8AC3E}">
        <p14:creationId xmlns:p14="http://schemas.microsoft.com/office/powerpoint/2010/main" val="34571248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618" y="108307"/>
            <a:ext cx="10364451" cy="979714"/>
          </a:xfrm>
        </p:spPr>
        <p:txBody>
          <a:bodyPr>
            <a:normAutofit/>
          </a:bodyPr>
          <a:lstStyle/>
          <a:p>
            <a:pPr algn="l"/>
            <a:r>
              <a:rPr lang="zh-CN" altLang="en-US" sz="2800" b="1" dirty="0" smtClean="0">
                <a:solidFill>
                  <a:srgbClr val="FF0000"/>
                </a:solidFill>
              </a:rPr>
              <a:t>以</a:t>
            </a:r>
            <a:r>
              <a:rPr lang="en-US" altLang="zh-CN" sz="2800" b="1" dirty="0" smtClean="0">
                <a:solidFill>
                  <a:srgbClr val="FF0000"/>
                </a:solidFill>
              </a:rPr>
              <a:t>AML</a:t>
            </a:r>
            <a:r>
              <a:rPr lang="zh-CN" altLang="en-US" sz="2800" b="1" dirty="0" smtClean="0">
                <a:solidFill>
                  <a:srgbClr val="FF0000"/>
                </a:solidFill>
              </a:rPr>
              <a:t>为例</a:t>
            </a:r>
            <a:r>
              <a:rPr lang="zh-CN" altLang="en-US" sz="2800" dirty="0">
                <a:solidFill>
                  <a:srgbClr val="FF0000"/>
                </a:solidFill>
              </a:rPr>
              <a:t>：</a:t>
            </a:r>
            <a:r>
              <a:rPr lang="zh-CN" altLang="en-US" sz="2800" dirty="0" smtClean="0"/>
              <a:t>在新版</a:t>
            </a:r>
            <a:r>
              <a:rPr lang="en-US" altLang="zh-CN" sz="2800" dirty="0" smtClean="0"/>
              <a:t>TCGA</a:t>
            </a:r>
            <a:r>
              <a:rPr lang="zh-CN" altLang="en-US" sz="2800" dirty="0" smtClean="0"/>
              <a:t>数据库中，</a:t>
            </a:r>
            <a:r>
              <a:rPr lang="en-US" altLang="zh-CN" sz="2800" dirty="0" smtClean="0"/>
              <a:t>AML</a:t>
            </a:r>
            <a:r>
              <a:rPr lang="zh-CN" altLang="en-US" sz="2800" dirty="0" smtClean="0"/>
              <a:t>具有两种不同的数据形式（</a:t>
            </a:r>
            <a:r>
              <a:rPr lang="en-US" altLang="zh-CN" sz="2800" dirty="0" smtClean="0"/>
              <a:t>projects</a:t>
            </a:r>
            <a:r>
              <a:rPr lang="zh-CN" altLang="en-US" sz="2800" dirty="0" smtClean="0"/>
              <a:t>）：</a:t>
            </a:r>
            <a:r>
              <a:rPr lang="en-US" altLang="zh-CN" sz="2800" dirty="0" smtClean="0"/>
              <a:t>TCGA</a:t>
            </a:r>
            <a:r>
              <a:rPr lang="zh-CN" altLang="en-US" sz="2800" dirty="0" smtClean="0"/>
              <a:t>和</a:t>
            </a:r>
            <a:r>
              <a:rPr lang="en-US" altLang="zh-CN" sz="2800" dirty="0" smtClean="0"/>
              <a:t>TARGET</a:t>
            </a:r>
            <a:r>
              <a:rPr lang="en-US" altLang="zh-CN" sz="2800" dirty="0"/>
              <a:t> </a:t>
            </a:r>
            <a:endParaRPr lang="zh-CN" altLang="en-US" sz="2800" dirty="0"/>
          </a:p>
        </p:txBody>
      </p:sp>
      <p:pic>
        <p:nvPicPr>
          <p:cNvPr id="26" name="内容占位符 25"/>
          <p:cNvPicPr>
            <a:picLocks noGrp="1" noChangeAspect="1"/>
          </p:cNvPicPr>
          <p:nvPr>
            <p:ph sz="quarter" idx="13"/>
          </p:nvPr>
        </p:nvPicPr>
        <p:blipFill>
          <a:blip r:embed="rId2" cstate="print"/>
          <a:stretch>
            <a:fillRect/>
          </a:stretch>
        </p:blipFill>
        <p:spPr>
          <a:xfrm>
            <a:off x="668111" y="4541400"/>
            <a:ext cx="10163175" cy="2180205"/>
          </a:xfrm>
          <a:prstGeom prst="rect">
            <a:avLst/>
          </a:prstGeom>
        </p:spPr>
      </p:pic>
      <p:pic>
        <p:nvPicPr>
          <p:cNvPr id="25" name="图片 24"/>
          <p:cNvPicPr>
            <a:picLocks noChangeAspect="1"/>
          </p:cNvPicPr>
          <p:nvPr/>
        </p:nvPicPr>
        <p:blipFill>
          <a:blip r:embed="rId3" cstate="print"/>
          <a:stretch>
            <a:fillRect/>
          </a:stretch>
        </p:blipFill>
        <p:spPr>
          <a:xfrm>
            <a:off x="601436" y="1481953"/>
            <a:ext cx="10229850" cy="2523996"/>
          </a:xfrm>
          <a:prstGeom prst="rect">
            <a:avLst/>
          </a:prstGeom>
        </p:spPr>
      </p:pic>
      <p:sp>
        <p:nvSpPr>
          <p:cNvPr id="27" name="文本框 26"/>
          <p:cNvSpPr txBox="1"/>
          <p:nvPr/>
        </p:nvSpPr>
        <p:spPr>
          <a:xfrm>
            <a:off x="629618" y="1088021"/>
            <a:ext cx="3387211" cy="369332"/>
          </a:xfrm>
          <a:prstGeom prst="rect">
            <a:avLst/>
          </a:prstGeom>
          <a:noFill/>
        </p:spPr>
        <p:txBody>
          <a:bodyPr wrap="square" rtlCol="0">
            <a:spAutoFit/>
          </a:bodyPr>
          <a:lstStyle/>
          <a:p>
            <a:r>
              <a:rPr lang="en-US" altLang="zh-CN" dirty="0" smtClean="0"/>
              <a:t>1. TCGA</a:t>
            </a:r>
            <a:r>
              <a:rPr lang="zh-CN" altLang="en-US" dirty="0" smtClean="0"/>
              <a:t>形式</a:t>
            </a:r>
            <a:endParaRPr lang="zh-CN" altLang="en-US" dirty="0"/>
          </a:p>
        </p:txBody>
      </p:sp>
      <p:sp>
        <p:nvSpPr>
          <p:cNvPr id="28" name="文本框 27"/>
          <p:cNvSpPr txBox="1"/>
          <p:nvPr/>
        </p:nvSpPr>
        <p:spPr>
          <a:xfrm>
            <a:off x="629618" y="4106751"/>
            <a:ext cx="2832039" cy="369332"/>
          </a:xfrm>
          <a:prstGeom prst="rect">
            <a:avLst/>
          </a:prstGeom>
          <a:noFill/>
        </p:spPr>
        <p:txBody>
          <a:bodyPr wrap="square" rtlCol="0">
            <a:spAutoFit/>
          </a:bodyPr>
          <a:lstStyle/>
          <a:p>
            <a:r>
              <a:rPr lang="en-US" altLang="zh-CN" dirty="0" smtClean="0"/>
              <a:t>2. TARGET</a:t>
            </a:r>
            <a:r>
              <a:rPr lang="zh-CN" altLang="en-US" dirty="0" smtClean="0"/>
              <a:t>形式</a:t>
            </a:r>
            <a:endParaRPr lang="zh-CN" altLang="en-US" dirty="0"/>
          </a:p>
        </p:txBody>
      </p:sp>
    </p:spTree>
    <p:extLst>
      <p:ext uri="{BB962C8B-B14F-4D97-AF65-F5344CB8AC3E}">
        <p14:creationId xmlns:p14="http://schemas.microsoft.com/office/powerpoint/2010/main" val="6448273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p:cNvPicPr>
            <a:picLocks noGrp="1" noChangeAspect="1"/>
          </p:cNvPicPr>
          <p:nvPr>
            <p:ph sz="quarter" idx="13"/>
          </p:nvPr>
        </p:nvPicPr>
        <p:blipFill>
          <a:blip r:embed="rId2" cstate="print"/>
          <a:stretch>
            <a:fillRect/>
          </a:stretch>
        </p:blipFill>
        <p:spPr>
          <a:xfrm>
            <a:off x="211714" y="502575"/>
            <a:ext cx="7952572" cy="4210939"/>
          </a:xfrm>
          <a:prstGeom prst="rect">
            <a:avLst/>
          </a:prstGeom>
        </p:spPr>
      </p:pic>
      <p:pic>
        <p:nvPicPr>
          <p:cNvPr id="6" name="图片 5"/>
          <p:cNvPicPr>
            <a:picLocks noChangeAspect="1"/>
          </p:cNvPicPr>
          <p:nvPr/>
        </p:nvPicPr>
        <p:blipFill>
          <a:blip r:embed="rId3" cstate="print"/>
          <a:stretch>
            <a:fillRect/>
          </a:stretch>
        </p:blipFill>
        <p:spPr>
          <a:xfrm>
            <a:off x="4278086" y="2471142"/>
            <a:ext cx="7620000" cy="4169143"/>
          </a:xfrm>
          <a:prstGeom prst="rect">
            <a:avLst/>
          </a:prstGeom>
        </p:spPr>
      </p:pic>
      <p:sp>
        <p:nvSpPr>
          <p:cNvPr id="7" name="文本框 6"/>
          <p:cNvSpPr txBox="1"/>
          <p:nvPr/>
        </p:nvSpPr>
        <p:spPr>
          <a:xfrm>
            <a:off x="318039" y="61461"/>
            <a:ext cx="4066372" cy="461665"/>
          </a:xfrm>
          <a:prstGeom prst="rect">
            <a:avLst/>
          </a:prstGeom>
          <a:noFill/>
        </p:spPr>
        <p:txBody>
          <a:bodyPr wrap="square" rtlCol="0">
            <a:spAutoFit/>
          </a:bodyPr>
          <a:lstStyle/>
          <a:p>
            <a:r>
              <a:rPr lang="en-US" altLang="zh-CN" sz="2400" dirty="0" smtClean="0"/>
              <a:t>1. TCGA</a:t>
            </a:r>
            <a:r>
              <a:rPr lang="zh-CN" altLang="en-US" sz="2400" dirty="0" smtClean="0"/>
              <a:t>形式的</a:t>
            </a:r>
            <a:r>
              <a:rPr lang="en-US" altLang="zh-CN" sz="2400" dirty="0" smtClean="0"/>
              <a:t>AML</a:t>
            </a:r>
            <a:r>
              <a:rPr lang="zh-CN" altLang="en-US" sz="2400" dirty="0" smtClean="0"/>
              <a:t>数据概览</a:t>
            </a:r>
            <a:endParaRPr lang="zh-CN" altLang="en-US" sz="2400" dirty="0"/>
          </a:p>
        </p:txBody>
      </p:sp>
    </p:spTree>
    <p:extLst>
      <p:ext uri="{BB962C8B-B14F-4D97-AF65-F5344CB8AC3E}">
        <p14:creationId xmlns:p14="http://schemas.microsoft.com/office/powerpoint/2010/main" val="106996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0753" y="183390"/>
            <a:ext cx="8464483" cy="830997"/>
          </a:xfrm>
          <a:prstGeom prst="rect">
            <a:avLst/>
          </a:prstGeom>
          <a:noFill/>
        </p:spPr>
        <p:txBody>
          <a:bodyPr wrap="square" rtlCol="0">
            <a:spAutoFit/>
          </a:bodyPr>
          <a:lstStyle/>
          <a:p>
            <a:pPr algn="ctr"/>
            <a:r>
              <a:rPr lang="zh-CN" altLang="en-US" sz="2400" dirty="0" smtClean="0">
                <a:solidFill>
                  <a:srgbClr val="FF0000"/>
                </a:solidFill>
              </a:rPr>
              <a:t>点击</a:t>
            </a:r>
            <a:r>
              <a:rPr lang="en-US" altLang="zh-CN" sz="2400" dirty="0" smtClean="0">
                <a:solidFill>
                  <a:srgbClr val="FF0000"/>
                </a:solidFill>
              </a:rPr>
              <a:t>case</a:t>
            </a:r>
            <a:r>
              <a:rPr lang="zh-CN" altLang="en-US" sz="2400" dirty="0" smtClean="0">
                <a:solidFill>
                  <a:srgbClr val="FF0000"/>
                </a:solidFill>
              </a:rPr>
              <a:t>进入，选中第一行 </a:t>
            </a:r>
            <a:r>
              <a:rPr lang="en-US" altLang="zh-CN" sz="2400" dirty="0" smtClean="0">
                <a:solidFill>
                  <a:srgbClr val="FF0000"/>
                </a:solidFill>
              </a:rPr>
              <a:t>CASE UUID</a:t>
            </a:r>
            <a:r>
              <a:rPr lang="zh-CN" altLang="en-US" sz="2400" dirty="0" smtClean="0">
                <a:solidFill>
                  <a:srgbClr val="FF0000"/>
                </a:solidFill>
              </a:rPr>
              <a:t>购物车里的</a:t>
            </a:r>
            <a:r>
              <a:rPr lang="en-US" altLang="zh-CN" sz="2400" dirty="0" smtClean="0">
                <a:solidFill>
                  <a:srgbClr val="FF0000"/>
                </a:solidFill>
              </a:rPr>
              <a:t>28</a:t>
            </a:r>
            <a:r>
              <a:rPr lang="zh-CN" altLang="en-US" sz="2400" dirty="0" smtClean="0">
                <a:solidFill>
                  <a:srgbClr val="FF0000"/>
                </a:solidFill>
              </a:rPr>
              <a:t>个文件，可查询临床样本具体数据信息，并以</a:t>
            </a:r>
            <a:r>
              <a:rPr lang="en-US" altLang="zh-CN" sz="2400" dirty="0" err="1" smtClean="0">
                <a:solidFill>
                  <a:srgbClr val="FF0000"/>
                </a:solidFill>
              </a:rPr>
              <a:t>jason</a:t>
            </a:r>
            <a:r>
              <a:rPr lang="zh-CN" altLang="en-US" sz="2400" dirty="0" smtClean="0">
                <a:solidFill>
                  <a:srgbClr val="FF0000"/>
                </a:solidFill>
              </a:rPr>
              <a:t>格式输出</a:t>
            </a:r>
            <a:endParaRPr lang="zh-CN" altLang="en-US" sz="2400" dirty="0">
              <a:solidFill>
                <a:srgbClr val="FF0000"/>
              </a:solidFill>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353" y="1014387"/>
            <a:ext cx="8162925" cy="5048971"/>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7630" y="1793382"/>
            <a:ext cx="8342018" cy="4894354"/>
          </a:xfrm>
          <a:prstGeom prst="rect">
            <a:avLst/>
          </a:prstGeom>
        </p:spPr>
      </p:pic>
    </p:spTree>
    <p:extLst>
      <p:ext uri="{BB962C8B-B14F-4D97-AF65-F5344CB8AC3E}">
        <p14:creationId xmlns:p14="http://schemas.microsoft.com/office/powerpoint/2010/main" val="377452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765545" y="765544"/>
            <a:ext cx="10201275" cy="5734050"/>
          </a:xfrm>
          <a:prstGeom prst="rect">
            <a:avLst/>
          </a:prstGeom>
        </p:spPr>
      </p:pic>
      <p:sp>
        <p:nvSpPr>
          <p:cNvPr id="9" name="文本框 8"/>
          <p:cNvSpPr txBox="1"/>
          <p:nvPr/>
        </p:nvSpPr>
        <p:spPr>
          <a:xfrm>
            <a:off x="1318437" y="6220047"/>
            <a:ext cx="818707" cy="369332"/>
          </a:xfrm>
          <a:prstGeom prst="rect">
            <a:avLst/>
          </a:prstGeom>
          <a:noFill/>
          <a:ln w="38100">
            <a:solidFill>
              <a:srgbClr val="FF0000"/>
            </a:solidFill>
          </a:ln>
        </p:spPr>
        <p:txBody>
          <a:bodyPr wrap="square" rtlCol="0">
            <a:spAutoFit/>
          </a:bodyPr>
          <a:lstStyle/>
          <a:p>
            <a:endParaRPr lang="zh-CN" altLang="en-US" dirty="0"/>
          </a:p>
        </p:txBody>
      </p:sp>
      <p:sp>
        <p:nvSpPr>
          <p:cNvPr id="10" name="文本框 9"/>
          <p:cNvSpPr txBox="1"/>
          <p:nvPr/>
        </p:nvSpPr>
        <p:spPr>
          <a:xfrm>
            <a:off x="2137144" y="5850715"/>
            <a:ext cx="7123814" cy="646331"/>
          </a:xfrm>
          <a:prstGeom prst="rect">
            <a:avLst/>
          </a:prstGeom>
          <a:noFill/>
        </p:spPr>
        <p:txBody>
          <a:bodyPr wrap="square" rtlCol="0">
            <a:spAutoFit/>
          </a:bodyPr>
          <a:lstStyle/>
          <a:p>
            <a:r>
              <a:rPr lang="en-US" altLang="zh-CN" dirty="0" smtClean="0">
                <a:solidFill>
                  <a:srgbClr val="FF0000"/>
                </a:solidFill>
              </a:rPr>
              <a:t>Controlled</a:t>
            </a:r>
            <a:r>
              <a:rPr lang="zh-CN" altLang="en-US" dirty="0" smtClean="0">
                <a:solidFill>
                  <a:srgbClr val="FF0000"/>
                </a:solidFill>
              </a:rPr>
              <a:t>表示需要获得下载权限才可下载数据，但仍可查询是受保护的是哪一类数据及其信息</a:t>
            </a:r>
            <a:endParaRPr lang="zh-CN" altLang="en-US" dirty="0">
              <a:solidFill>
                <a:srgbClr val="FF0000"/>
              </a:solidFill>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88" y="1505370"/>
            <a:ext cx="6960024" cy="4271831"/>
          </a:xfrm>
          <a:prstGeom prst="rect">
            <a:avLst/>
          </a:prstGeom>
        </p:spPr>
      </p:pic>
      <p:sp>
        <p:nvSpPr>
          <p:cNvPr id="12" name="文本框 11"/>
          <p:cNvSpPr txBox="1"/>
          <p:nvPr/>
        </p:nvSpPr>
        <p:spPr>
          <a:xfrm>
            <a:off x="0" y="170121"/>
            <a:ext cx="12192000" cy="461665"/>
          </a:xfrm>
          <a:prstGeom prst="rect">
            <a:avLst/>
          </a:prstGeom>
          <a:noFill/>
        </p:spPr>
        <p:txBody>
          <a:bodyPr wrap="square" rtlCol="0">
            <a:spAutoFit/>
          </a:bodyPr>
          <a:lstStyle/>
          <a:p>
            <a:pPr algn="ctr"/>
            <a:r>
              <a:rPr lang="zh-CN" altLang="en-US" sz="2400" dirty="0" smtClean="0">
                <a:solidFill>
                  <a:srgbClr val="FF0000"/>
                </a:solidFill>
              </a:rPr>
              <a:t>点击</a:t>
            </a:r>
            <a:r>
              <a:rPr lang="en-US" altLang="zh-CN" sz="2400" dirty="0" smtClean="0">
                <a:solidFill>
                  <a:srgbClr val="FF0000"/>
                </a:solidFill>
              </a:rPr>
              <a:t>Files</a:t>
            </a:r>
            <a:r>
              <a:rPr lang="zh-CN" altLang="en-US" sz="2400" dirty="0" smtClean="0">
                <a:solidFill>
                  <a:srgbClr val="FF0000"/>
                </a:solidFill>
              </a:rPr>
              <a:t>进入，可见文件类型有</a:t>
            </a:r>
            <a:r>
              <a:rPr lang="en-US" altLang="zh-CN" sz="2400" dirty="0" smtClean="0">
                <a:solidFill>
                  <a:srgbClr val="FF0000"/>
                </a:solidFill>
              </a:rPr>
              <a:t>Open</a:t>
            </a:r>
            <a:r>
              <a:rPr lang="zh-CN" altLang="en-US" sz="2400" dirty="0" smtClean="0">
                <a:solidFill>
                  <a:srgbClr val="FF0000"/>
                </a:solidFill>
              </a:rPr>
              <a:t>和</a:t>
            </a:r>
            <a:r>
              <a:rPr lang="en-US" altLang="zh-CN" sz="2400" dirty="0" smtClean="0">
                <a:solidFill>
                  <a:srgbClr val="FF0000"/>
                </a:solidFill>
              </a:rPr>
              <a:t>Controlled</a:t>
            </a:r>
            <a:r>
              <a:rPr lang="zh-CN" altLang="en-US" sz="2400" dirty="0" smtClean="0">
                <a:solidFill>
                  <a:srgbClr val="FF0000"/>
                </a:solidFill>
              </a:rPr>
              <a:t>两种类型，标明</a:t>
            </a:r>
            <a:r>
              <a:rPr lang="en-US" altLang="zh-CN" sz="2400" dirty="0" smtClean="0">
                <a:solidFill>
                  <a:srgbClr val="FF0000"/>
                </a:solidFill>
              </a:rPr>
              <a:t>Open</a:t>
            </a:r>
            <a:r>
              <a:rPr lang="zh-CN" altLang="en-US" sz="2400" dirty="0" smtClean="0">
                <a:solidFill>
                  <a:srgbClr val="FF0000"/>
                </a:solidFill>
              </a:rPr>
              <a:t>的文件可直接下载</a:t>
            </a:r>
            <a:endParaRPr lang="zh-CN" altLang="en-US" sz="2400" dirty="0">
              <a:solidFill>
                <a:srgbClr val="FF0000"/>
              </a:solidFill>
            </a:endParaRPr>
          </a:p>
        </p:txBody>
      </p:sp>
    </p:spTree>
    <p:extLst>
      <p:ext uri="{BB962C8B-B14F-4D97-AF65-F5344CB8AC3E}">
        <p14:creationId xmlns:p14="http://schemas.microsoft.com/office/powerpoint/2010/main" val="208437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20102" y="33730"/>
            <a:ext cx="10364451" cy="1596177"/>
          </a:xfrm>
        </p:spPr>
        <p:txBody>
          <a:bodyPr/>
          <a:lstStyle/>
          <a:p>
            <a:r>
              <a:rPr lang="en-US" altLang="zh-CN" sz="3500" dirty="0" smtClean="0"/>
              <a:t>TCGA- the Cancer genome ATLAS</a:t>
            </a:r>
            <a:endParaRPr lang="zh-CN" altLang="en-US" sz="3500" dirty="0"/>
          </a:p>
        </p:txBody>
      </p:sp>
      <p:pic>
        <p:nvPicPr>
          <p:cNvPr id="6" name="内容占位符 5"/>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126513" y="1339710"/>
            <a:ext cx="8070112" cy="4685415"/>
          </a:xfrm>
        </p:spPr>
      </p:pic>
    </p:spTree>
    <p:extLst>
      <p:ext uri="{BB962C8B-B14F-4D97-AF65-F5344CB8AC3E}">
        <p14:creationId xmlns:p14="http://schemas.microsoft.com/office/powerpoint/2010/main" val="9310757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13775" y="1098988"/>
            <a:ext cx="9304113" cy="4920399"/>
          </a:xfrm>
        </p:spPr>
      </p:pic>
      <p:sp>
        <p:nvSpPr>
          <p:cNvPr id="5" name="文本框 4"/>
          <p:cNvSpPr txBox="1"/>
          <p:nvPr/>
        </p:nvSpPr>
        <p:spPr>
          <a:xfrm>
            <a:off x="296771" y="203018"/>
            <a:ext cx="11303349" cy="830997"/>
          </a:xfrm>
          <a:prstGeom prst="rect">
            <a:avLst/>
          </a:prstGeom>
          <a:noFill/>
        </p:spPr>
        <p:txBody>
          <a:bodyPr wrap="square" rtlCol="0">
            <a:spAutoFit/>
          </a:bodyPr>
          <a:lstStyle/>
          <a:p>
            <a:r>
              <a:rPr lang="en-US" altLang="zh-CN" sz="2400" dirty="0"/>
              <a:t>2</a:t>
            </a:r>
            <a:r>
              <a:rPr lang="en-US" altLang="zh-CN" sz="2400" dirty="0" smtClean="0"/>
              <a:t>. TARGET</a:t>
            </a:r>
            <a:r>
              <a:rPr lang="zh-CN" altLang="en-US" sz="2400" dirty="0" smtClean="0"/>
              <a:t>形式的</a:t>
            </a:r>
            <a:r>
              <a:rPr lang="en-US" altLang="zh-CN" sz="2400" dirty="0" smtClean="0"/>
              <a:t>AML</a:t>
            </a:r>
            <a:r>
              <a:rPr lang="zh-CN" altLang="en-US" sz="2400" dirty="0" smtClean="0"/>
              <a:t>数据概览  </a:t>
            </a:r>
            <a:endParaRPr lang="en-US" altLang="zh-CN" sz="2400" dirty="0" smtClean="0"/>
          </a:p>
          <a:p>
            <a:r>
              <a:rPr lang="zh-CN" altLang="en-US" sz="2400" dirty="0" smtClean="0">
                <a:solidFill>
                  <a:srgbClr val="FF0000"/>
                </a:solidFill>
              </a:rPr>
              <a:t>注：</a:t>
            </a:r>
            <a:r>
              <a:rPr lang="en-US" altLang="zh-CN" sz="2400" dirty="0" smtClean="0">
                <a:solidFill>
                  <a:srgbClr val="FF0000"/>
                </a:solidFill>
              </a:rPr>
              <a:t>TARGET</a:t>
            </a:r>
            <a:r>
              <a:rPr lang="zh-CN" altLang="en-US" sz="2400" dirty="0" smtClean="0">
                <a:solidFill>
                  <a:srgbClr val="FF0000"/>
                </a:solidFill>
              </a:rPr>
              <a:t>数据是</a:t>
            </a:r>
            <a:r>
              <a:rPr lang="en-US" altLang="zh-CN" sz="2400" dirty="0" smtClean="0">
                <a:solidFill>
                  <a:srgbClr val="FF0000"/>
                </a:solidFill>
              </a:rPr>
              <a:t>Therapeutically </a:t>
            </a:r>
            <a:r>
              <a:rPr lang="en-US" altLang="zh-CN" sz="2400" dirty="0">
                <a:solidFill>
                  <a:srgbClr val="FF0000"/>
                </a:solidFill>
              </a:rPr>
              <a:t>Applicable Research To Generate Effective Treatments </a:t>
            </a:r>
            <a:endParaRPr lang="zh-CN" altLang="en-US" sz="2400" dirty="0">
              <a:solidFill>
                <a:srgbClr val="FF0000"/>
              </a:solidFill>
            </a:endParaRPr>
          </a:p>
        </p:txBody>
      </p:sp>
      <p:sp>
        <p:nvSpPr>
          <p:cNvPr id="6" name="文本框 5"/>
          <p:cNvSpPr txBox="1"/>
          <p:nvPr/>
        </p:nvSpPr>
        <p:spPr>
          <a:xfrm>
            <a:off x="1233378" y="6125715"/>
            <a:ext cx="8878185" cy="707886"/>
          </a:xfrm>
          <a:prstGeom prst="rect">
            <a:avLst/>
          </a:prstGeom>
          <a:noFill/>
        </p:spPr>
        <p:txBody>
          <a:bodyPr wrap="square" rtlCol="0">
            <a:spAutoFit/>
          </a:bodyPr>
          <a:lstStyle/>
          <a:p>
            <a:r>
              <a:rPr lang="zh-CN" altLang="en-US" sz="2000" b="1" dirty="0" smtClean="0"/>
              <a:t>其他查询具体样本信息的方式如前</a:t>
            </a:r>
            <a:r>
              <a:rPr lang="en-US" altLang="zh-CN" sz="2000" b="1" dirty="0" smtClean="0"/>
              <a:t>TCGA</a:t>
            </a:r>
            <a:r>
              <a:rPr lang="zh-CN" altLang="en-US" sz="2000" b="1" dirty="0" smtClean="0"/>
              <a:t>形式的</a:t>
            </a:r>
            <a:r>
              <a:rPr lang="en-US" altLang="zh-CN" sz="2000" b="1" dirty="0" smtClean="0"/>
              <a:t>AML</a:t>
            </a:r>
            <a:r>
              <a:rPr lang="zh-CN" altLang="en-US" sz="2000" b="1" dirty="0" smtClean="0"/>
              <a:t>所述，样本信息中同样存在</a:t>
            </a:r>
            <a:r>
              <a:rPr lang="en-US" altLang="zh-CN" sz="2000" b="1" dirty="0" smtClean="0"/>
              <a:t>Controlled</a:t>
            </a:r>
            <a:r>
              <a:rPr lang="zh-CN" altLang="en-US" sz="2000" b="1" dirty="0" smtClean="0"/>
              <a:t>的部分，因此不再赘述</a:t>
            </a:r>
            <a:endParaRPr lang="zh-CN" altLang="en-US" sz="2000" b="1" dirty="0"/>
          </a:p>
        </p:txBody>
      </p:sp>
    </p:spTree>
    <p:extLst>
      <p:ext uri="{BB962C8B-B14F-4D97-AF65-F5344CB8AC3E}">
        <p14:creationId xmlns:p14="http://schemas.microsoft.com/office/powerpoint/2010/main" val="28171564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391" y="584386"/>
            <a:ext cx="10364451" cy="1017911"/>
          </a:xfrm>
        </p:spPr>
        <p:txBody>
          <a:bodyPr/>
          <a:lstStyle/>
          <a:p>
            <a:r>
              <a:rPr lang="en-US" altLang="zh-CN" sz="2800" dirty="0">
                <a:latin typeface="Times New Roman" panose="02020603050405020304" pitchFamily="18" charset="0"/>
                <a:cs typeface="Times New Roman" panose="02020603050405020304" pitchFamily="18" charset="0"/>
              </a:rPr>
              <a:t>The GDC Data Transfer Tool: An Overview</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endParaRPr lang="zh-CN" altLang="en-US" sz="2800" b="1" dirty="0">
              <a:solidFill>
                <a:srgbClr val="FF0000"/>
              </a:solidFill>
            </a:endParaRPr>
          </a:p>
        </p:txBody>
      </p:sp>
      <p:sp>
        <p:nvSpPr>
          <p:cNvPr id="3" name="内容占位符 2"/>
          <p:cNvSpPr>
            <a:spLocks noGrp="1"/>
          </p:cNvSpPr>
          <p:nvPr>
            <p:ph sz="quarter" idx="13"/>
          </p:nvPr>
        </p:nvSpPr>
        <p:spPr>
          <a:xfrm>
            <a:off x="906011" y="1172606"/>
            <a:ext cx="10363826" cy="5198886"/>
          </a:xfrm>
        </p:spPr>
        <p:txBody>
          <a:bodyPr>
            <a:normAutofit/>
          </a:bodyPr>
          <a:lstStyle/>
          <a:p>
            <a:r>
              <a:rPr lang="en-US" altLang="zh-CN" sz="2400" cap="none" dirty="0" smtClean="0">
                <a:latin typeface="Times New Roman" panose="02020603050405020304" pitchFamily="18" charset="0"/>
                <a:cs typeface="Times New Roman" panose="02020603050405020304" pitchFamily="18" charset="0"/>
              </a:rPr>
              <a:t>Raw sequence data, stored as BAM files, makes up the bulk of data stored at the NCI genomic data commons (GDC). The size of a single file can vary greatly. Most BAM files stored in the GDC are in the 50 MB - 40 GB size range, with some of the whole genome BAM files reaching sizes of 200-300 GB.</a:t>
            </a:r>
          </a:p>
          <a:p>
            <a:r>
              <a:rPr lang="en-US" altLang="zh-CN" sz="2400" cap="none" dirty="0" smtClean="0">
                <a:latin typeface="Times New Roman" panose="02020603050405020304" pitchFamily="18" charset="0"/>
                <a:cs typeface="Times New Roman" panose="02020603050405020304" pitchFamily="18" charset="0"/>
              </a:rPr>
              <a:t>The </a:t>
            </a:r>
            <a:r>
              <a:rPr lang="en-US" altLang="zh-CN" sz="2400" cap="none" dirty="0" err="1" smtClean="0">
                <a:latin typeface="Times New Roman" panose="02020603050405020304" pitchFamily="18" charset="0"/>
                <a:cs typeface="Times New Roman" panose="02020603050405020304" pitchFamily="18" charset="0"/>
              </a:rPr>
              <a:t>gdc</a:t>
            </a:r>
            <a:r>
              <a:rPr lang="en-US" altLang="zh-CN" sz="2400" cap="none" dirty="0" smtClean="0">
                <a:latin typeface="Times New Roman" panose="02020603050405020304" pitchFamily="18" charset="0"/>
                <a:cs typeface="Times New Roman" panose="02020603050405020304" pitchFamily="18" charset="0"/>
              </a:rPr>
              <a:t> data transfer tool provides an optimized method of transferring data to and from the </a:t>
            </a:r>
            <a:r>
              <a:rPr lang="en-US" altLang="zh-CN" sz="2400" cap="none" dirty="0" err="1" smtClean="0">
                <a:latin typeface="Times New Roman" panose="02020603050405020304" pitchFamily="18" charset="0"/>
                <a:cs typeface="Times New Roman" panose="02020603050405020304" pitchFamily="18" charset="0"/>
              </a:rPr>
              <a:t>gdc</a:t>
            </a:r>
            <a:r>
              <a:rPr lang="en-US" altLang="zh-CN" sz="2400" cap="none" dirty="0" smtClean="0">
                <a:latin typeface="Times New Roman" panose="02020603050405020304" pitchFamily="18" charset="0"/>
                <a:cs typeface="Times New Roman" panose="02020603050405020304" pitchFamily="18" charset="0"/>
              </a:rPr>
              <a:t>, and enables resumption of interrupted transfers.</a:t>
            </a:r>
          </a:p>
          <a:p>
            <a:r>
              <a:rPr lang="en-US" altLang="zh-CN" sz="2400" dirty="0" smtClean="0">
                <a:latin typeface="Times New Roman" panose="02020603050405020304" pitchFamily="18" charset="0"/>
                <a:cs typeface="Times New Roman" panose="02020603050405020304" pitchFamily="18" charset="0"/>
              </a:rPr>
              <a:t>GDC </a:t>
            </a:r>
            <a:r>
              <a:rPr lang="en-US" altLang="zh-CN" sz="2400" dirty="0">
                <a:latin typeface="Times New Roman" panose="02020603050405020304" pitchFamily="18" charset="0"/>
                <a:cs typeface="Times New Roman" panose="02020603050405020304" pitchFamily="18" charset="0"/>
              </a:rPr>
              <a:t>Data Transfer </a:t>
            </a:r>
            <a:r>
              <a:rPr lang="en-US" altLang="zh-CN" sz="2400" dirty="0" smtClean="0">
                <a:latin typeface="Times New Roman" panose="02020603050405020304" pitchFamily="18" charset="0"/>
                <a:cs typeface="Times New Roman" panose="02020603050405020304" pitchFamily="18" charset="0"/>
              </a:rPr>
              <a:t>Tool </a:t>
            </a:r>
            <a:endParaRPr lang="en-US" altLang="zh-CN" sz="2400" dirty="0">
              <a:latin typeface="Times New Roman" panose="02020603050405020304" pitchFamily="18" charset="0"/>
              <a:cs typeface="Times New Roman" panose="02020603050405020304" pitchFamily="18" charset="0"/>
            </a:endParaRPr>
          </a:p>
          <a:p>
            <a:endParaRPr lang="en-US" altLang="zh-CN" sz="2400" dirty="0" smtClean="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a:p>
            <a:endParaRPr lang="en-US" altLang="zh-CN" sz="2400" dirty="0" smtClean="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endParaRPr lang="zh-CN" altLang="en-US" sz="2400" dirty="0"/>
          </a:p>
        </p:txBody>
      </p:sp>
      <p:pic>
        <p:nvPicPr>
          <p:cNvPr id="4" name="图片 3"/>
          <p:cNvPicPr>
            <a:picLocks noChangeAspect="1"/>
          </p:cNvPicPr>
          <p:nvPr/>
        </p:nvPicPr>
        <p:blipFill>
          <a:blip r:embed="rId2" cstate="print"/>
          <a:stretch>
            <a:fillRect/>
          </a:stretch>
        </p:blipFill>
        <p:spPr>
          <a:xfrm>
            <a:off x="6864368" y="4346059"/>
            <a:ext cx="4284059" cy="1967024"/>
          </a:xfrm>
          <a:prstGeom prst="rect">
            <a:avLst/>
          </a:prstGeom>
        </p:spPr>
      </p:pic>
      <p:sp>
        <p:nvSpPr>
          <p:cNvPr id="5" name="右箭头 4"/>
          <p:cNvSpPr/>
          <p:nvPr/>
        </p:nvSpPr>
        <p:spPr>
          <a:xfrm>
            <a:off x="6024806" y="4994647"/>
            <a:ext cx="627321" cy="334924"/>
          </a:xfrm>
          <a:prstGeom prst="right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927946" y="4076366"/>
            <a:ext cx="4884619" cy="250641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latin typeface="Times New Roman" panose="02020603050405020304" pitchFamily="18" charset="0"/>
                <a:cs typeface="Times New Roman" panose="02020603050405020304" pitchFamily="18" charset="0"/>
              </a:rPr>
              <a:t>The system recommendations for using the GDC Data Transfer Tool are as follows:</a:t>
            </a:r>
          </a:p>
          <a:p>
            <a:r>
              <a:rPr lang="en-US" altLang="zh-CN" sz="1600" dirty="0" smtClean="0">
                <a:latin typeface="Times New Roman" panose="02020603050405020304" pitchFamily="18" charset="0"/>
                <a:cs typeface="Times New Roman" panose="02020603050405020304" pitchFamily="18" charset="0"/>
              </a:rPr>
              <a:t>•OS: Linux (Ubuntu 14.x or later), OS X (10.9 Mavericks or later), or Windows (7 or later)</a:t>
            </a:r>
          </a:p>
          <a:p>
            <a:r>
              <a:rPr lang="en-US" altLang="zh-CN" sz="1600" dirty="0" smtClean="0">
                <a:latin typeface="Times New Roman" panose="02020603050405020304" pitchFamily="18" charset="0"/>
                <a:cs typeface="Times New Roman" panose="02020603050405020304" pitchFamily="18" charset="0"/>
              </a:rPr>
              <a:t>•CPU: At least eight 64-bit cores, Intel or AMD</a:t>
            </a:r>
          </a:p>
          <a:p>
            <a:r>
              <a:rPr lang="en-US" altLang="zh-CN" sz="1600" dirty="0" smtClean="0">
                <a:latin typeface="Times New Roman" panose="02020603050405020304" pitchFamily="18" charset="0"/>
                <a:cs typeface="Times New Roman" panose="02020603050405020304" pitchFamily="18" charset="0"/>
              </a:rPr>
              <a:t>•RAM: At least 8 </a:t>
            </a:r>
            <a:r>
              <a:rPr lang="en-US" altLang="zh-CN" sz="1600" dirty="0" err="1" smtClean="0">
                <a:latin typeface="Times New Roman" panose="02020603050405020304" pitchFamily="18" charset="0"/>
                <a:cs typeface="Times New Roman" panose="02020603050405020304" pitchFamily="18" charset="0"/>
              </a:rPr>
              <a:t>GiB</a:t>
            </a:r>
            <a:endParaRPr lang="en-US" altLang="zh-CN" sz="1600" dirty="0" smtClean="0">
              <a:latin typeface="Times New Roman" panose="02020603050405020304" pitchFamily="18" charset="0"/>
              <a:cs typeface="Times New Roman" panose="02020603050405020304" pitchFamily="18" charset="0"/>
            </a:endParaRPr>
          </a:p>
          <a:p>
            <a:r>
              <a:rPr lang="en-US" altLang="zh-CN" sz="1600" dirty="0" smtClean="0">
                <a:latin typeface="Times New Roman" panose="02020603050405020304" pitchFamily="18" charset="0"/>
                <a:cs typeface="Times New Roman" panose="02020603050405020304" pitchFamily="18" charset="0"/>
              </a:rPr>
              <a:t>•Storage: Enterprise-class storage system capable of at least 1 Gb/s (gigabit per second) write throughput and sufficient free space for BAM files.</a:t>
            </a:r>
            <a:endParaRPr lang="en-US" altLang="zh-CN" sz="16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636335" y="202019"/>
            <a:ext cx="5222439" cy="584775"/>
          </a:xfrm>
          <a:prstGeom prst="rect">
            <a:avLst/>
          </a:prstGeom>
          <a:noFill/>
        </p:spPr>
        <p:txBody>
          <a:bodyPr wrap="square" rtlCol="0">
            <a:spAutoFit/>
          </a:bodyPr>
          <a:lstStyle/>
          <a:p>
            <a:r>
              <a:rPr lang="en-US" altLang="zh-CN" sz="3200" b="1" dirty="0" smtClean="0">
                <a:solidFill>
                  <a:srgbClr val="FF0000"/>
                </a:solidFill>
              </a:rPr>
              <a:t>GDC</a:t>
            </a:r>
            <a:r>
              <a:rPr lang="zh-CN" altLang="en-US" sz="3200" b="1" dirty="0" smtClean="0">
                <a:solidFill>
                  <a:srgbClr val="FF0000"/>
                </a:solidFill>
              </a:rPr>
              <a:t>数据下载工具说明</a:t>
            </a:r>
            <a:endParaRPr lang="zh-CN" altLang="en-US" sz="3200" b="1" dirty="0">
              <a:solidFill>
                <a:srgbClr val="FF0000"/>
              </a:solidFill>
            </a:endParaRPr>
          </a:p>
        </p:txBody>
      </p:sp>
    </p:spTree>
    <p:extLst>
      <p:ext uri="{BB962C8B-B14F-4D97-AF65-F5344CB8AC3E}">
        <p14:creationId xmlns:p14="http://schemas.microsoft.com/office/powerpoint/2010/main" val="5604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1260"/>
            <a:ext cx="10364451" cy="827314"/>
          </a:xfrm>
        </p:spPr>
        <p:txBody>
          <a:bodyPr>
            <a:normAutofit fontScale="90000"/>
          </a:bodyPr>
          <a:lstStyle/>
          <a:p>
            <a:pPr algn="l"/>
            <a:r>
              <a:rPr lang="en-US" altLang="zh-CN" sz="3100" dirty="0">
                <a:latin typeface="Times New Roman" panose="02020603050405020304" pitchFamily="18" charset="0"/>
                <a:cs typeface="Times New Roman" panose="02020603050405020304" pitchFamily="18" charset="0"/>
              </a:rPr>
              <a:t>Accessing Built-in Help:</a:t>
            </a:r>
            <a:r>
              <a:rPr lang="en-US" altLang="zh-CN" dirty="0"/>
              <a:t/>
            </a:r>
            <a:br>
              <a:rPr lang="en-US" altLang="zh-CN" dirty="0"/>
            </a:br>
            <a:endParaRPr lang="zh-CN" altLang="en-US" dirty="0"/>
          </a:p>
        </p:txBody>
      </p:sp>
      <p:sp>
        <p:nvSpPr>
          <p:cNvPr id="3" name="内容占位符 2"/>
          <p:cNvSpPr>
            <a:spLocks noGrp="1"/>
          </p:cNvSpPr>
          <p:nvPr>
            <p:ph sz="quarter" idx="13"/>
          </p:nvPr>
        </p:nvSpPr>
        <p:spPr>
          <a:xfrm>
            <a:off x="293914" y="1099459"/>
            <a:ext cx="10983686" cy="4441370"/>
          </a:xfrm>
        </p:spPr>
        <p:txBody>
          <a:bodyPr/>
          <a:lstStyle/>
          <a:p>
            <a:pPr marL="0" indent="0">
              <a:buNone/>
            </a:pP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gdc</a:t>
            </a:r>
            <a:r>
              <a:rPr lang="en-US" altLang="zh-CN" sz="2400" dirty="0">
                <a:latin typeface="Times New Roman" panose="02020603050405020304" pitchFamily="18" charset="0"/>
                <a:cs typeface="Times New Roman" panose="02020603050405020304" pitchFamily="18" charset="0"/>
              </a:rPr>
              <a:t>-client</a:t>
            </a:r>
          </a:p>
          <a:p>
            <a:pPr marL="0" indent="0">
              <a:buNone/>
            </a:pPr>
            <a:r>
              <a:rPr lang="en-US" altLang="zh-CN" sz="2400" dirty="0">
                <a:latin typeface="Times New Roman" panose="02020603050405020304" pitchFamily="18" charset="0"/>
                <a:cs typeface="Times New Roman" panose="02020603050405020304" pitchFamily="18" charset="0"/>
              </a:rPr>
              <a:t>usage: </a:t>
            </a:r>
            <a:r>
              <a:rPr lang="en-US" altLang="zh-CN" sz="2400" dirty="0" err="1">
                <a:latin typeface="Times New Roman" panose="02020603050405020304" pitchFamily="18" charset="0"/>
                <a:cs typeface="Times New Roman" panose="02020603050405020304" pitchFamily="18" charset="0"/>
              </a:rPr>
              <a:t>gdc</a:t>
            </a:r>
            <a:r>
              <a:rPr lang="en-US" altLang="zh-CN" sz="2400" dirty="0">
                <a:latin typeface="Times New Roman" panose="02020603050405020304" pitchFamily="18" charset="0"/>
                <a:cs typeface="Times New Roman" panose="02020603050405020304" pitchFamily="18" charset="0"/>
              </a:rPr>
              <a:t>-client [-h] [--version] {</a:t>
            </a:r>
            <a:r>
              <a:rPr lang="en-US" altLang="zh-CN" sz="2400" dirty="0" smtClean="0">
                <a:latin typeface="Times New Roman" panose="02020603050405020304" pitchFamily="18" charset="0"/>
                <a:cs typeface="Times New Roman" panose="02020603050405020304" pitchFamily="18" charset="0"/>
              </a:rPr>
              <a:t>download, upload, interactive</a:t>
            </a:r>
            <a:r>
              <a:rPr lang="en-US" altLang="zh-CN" sz="2400" dirty="0">
                <a:latin typeface="Times New Roman" panose="02020603050405020304" pitchFamily="18" charset="0"/>
                <a:cs typeface="Times New Roman" panose="02020603050405020304" pitchFamily="18" charset="0"/>
              </a:rPr>
              <a:t>} ...</a:t>
            </a:r>
          </a:p>
          <a:p>
            <a:pPr marL="0" indent="0">
              <a:buNone/>
            </a:pPr>
            <a:r>
              <a:rPr lang="en-US" altLang="zh-CN" sz="2400" dirty="0" err="1">
                <a:latin typeface="Times New Roman" panose="02020603050405020304" pitchFamily="18" charset="0"/>
                <a:cs typeface="Times New Roman" panose="02020603050405020304" pitchFamily="18" charset="0"/>
              </a:rPr>
              <a:t>gdc</a:t>
            </a:r>
            <a:r>
              <a:rPr lang="en-US" altLang="zh-CN" sz="2400" dirty="0">
                <a:latin typeface="Times New Roman" panose="02020603050405020304" pitchFamily="18" charset="0"/>
                <a:cs typeface="Times New Roman" panose="02020603050405020304" pitchFamily="18" charset="0"/>
              </a:rPr>
              <a:t>-client: error: too few arguments</a:t>
            </a:r>
          </a:p>
          <a:p>
            <a:pPr marL="0" indent="0">
              <a:buNone/>
            </a:pPr>
            <a:endParaRPr lang="en-US" altLang="zh-CN" sz="2400" dirty="0" smtClean="0"/>
          </a:p>
          <a:p>
            <a:pPr marL="0" indent="0">
              <a:buNone/>
            </a:pPr>
            <a:endParaRPr lang="en-US" altLang="zh-CN" sz="2400" dirty="0" smtClean="0">
              <a:latin typeface="Times New Roman" panose="02020603050405020304" pitchFamily="18" charset="0"/>
              <a:cs typeface="Times New Roman" panose="02020603050405020304" pitchFamily="18" charset="0"/>
            </a:endParaRPr>
          </a:p>
          <a:p>
            <a:pPr marL="0" indent="0">
              <a:buNone/>
            </a:pPr>
            <a:r>
              <a:rPr lang="en-US" altLang="zh-CN" sz="2400" dirty="0" smtClean="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gdc</a:t>
            </a:r>
            <a:r>
              <a:rPr lang="en-US" altLang="zh-CN" sz="2400" dirty="0">
                <a:latin typeface="Times New Roman" panose="02020603050405020304" pitchFamily="18" charset="0"/>
                <a:cs typeface="Times New Roman" panose="02020603050405020304" pitchFamily="18" charset="0"/>
              </a:rPr>
              <a:t>-client download –help</a:t>
            </a:r>
          </a:p>
          <a:p>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gdc</a:t>
            </a:r>
            <a:r>
              <a:rPr lang="en-US" altLang="zh-CN" sz="2400" dirty="0">
                <a:latin typeface="Times New Roman" panose="02020603050405020304" pitchFamily="18" charset="0"/>
                <a:cs typeface="Times New Roman" panose="02020603050405020304" pitchFamily="18" charset="0"/>
              </a:rPr>
              <a:t>-client upload –help</a:t>
            </a:r>
          </a:p>
          <a:p>
            <a:pPr marL="0" indent="0">
              <a:buNone/>
            </a:pPr>
            <a:endParaRPr lang="zh-CN" altLang="en-US" dirty="0"/>
          </a:p>
        </p:txBody>
      </p:sp>
      <p:sp>
        <p:nvSpPr>
          <p:cNvPr id="6" name="圆角矩形 5"/>
          <p:cNvSpPr/>
          <p:nvPr/>
        </p:nvSpPr>
        <p:spPr>
          <a:xfrm>
            <a:off x="5355771" y="3265717"/>
            <a:ext cx="6379029" cy="271054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latin typeface="Times New Roman" panose="02020603050405020304" pitchFamily="18" charset="0"/>
                <a:cs typeface="Times New Roman" panose="02020603050405020304" pitchFamily="18" charset="0"/>
              </a:rPr>
              <a:t>Preparing for Data Download and Upload</a:t>
            </a:r>
          </a:p>
          <a:p>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The GDC Data Transfer Tool is intended to be used in conjunction with the GDC Data Portal to transfer data to or from GDC. First, the GDC Data Portal’s interface is used to generate a manifest file or obtain UUID(s) and (for controlled data) an authentication token. The GDC Data Transfer Tool is then used to transfer the data files listed in the manifest file or identified by UUID(s).</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52730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917" y="172205"/>
            <a:ext cx="10364451" cy="742196"/>
          </a:xfrm>
        </p:spPr>
        <p:txBody>
          <a:bodyPr>
            <a:noAutofit/>
          </a:bodyPr>
          <a:lstStyle/>
          <a:p>
            <a:r>
              <a:rPr lang="en-US" altLang="zh-CN" sz="2800" cap="none" dirty="0" smtClean="0"/>
              <a:t>Obtaining a manifest file for data download</a:t>
            </a:r>
            <a:r>
              <a:rPr lang="zh-CN" altLang="en-US" sz="2800" cap="none" dirty="0" smtClean="0"/>
              <a:t/>
            </a:r>
            <a:br>
              <a:rPr lang="zh-CN" altLang="en-US" sz="2800" cap="none" dirty="0" smtClean="0"/>
            </a:br>
            <a:endParaRPr lang="zh-CN" altLang="en-US" sz="2800" cap="none" dirty="0"/>
          </a:p>
        </p:txBody>
      </p:sp>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7380" y="771620"/>
            <a:ext cx="9679770" cy="4363906"/>
          </a:xfrm>
          <a:prstGeom prst="rect">
            <a:avLst/>
          </a:prstGeom>
        </p:spPr>
      </p:pic>
      <p:sp>
        <p:nvSpPr>
          <p:cNvPr id="5" name="文本框 4"/>
          <p:cNvSpPr txBox="1"/>
          <p:nvPr/>
        </p:nvSpPr>
        <p:spPr>
          <a:xfrm>
            <a:off x="1275910" y="5326911"/>
            <a:ext cx="8888818" cy="2031325"/>
          </a:xfrm>
          <a:prstGeom prst="rect">
            <a:avLst/>
          </a:prstGeom>
          <a:noFill/>
        </p:spPr>
        <p:txBody>
          <a:bodyPr wrap="square" rtlCol="0">
            <a:spAutoFit/>
          </a:bodyPr>
          <a:lstStyle/>
          <a:p>
            <a:r>
              <a:rPr lang="en-US" altLang="zh-CN" b="1" dirty="0" smtClean="0"/>
              <a:t>GDC </a:t>
            </a:r>
            <a:r>
              <a:rPr lang="zh-CN" altLang="en-US" b="1" dirty="0" smtClean="0"/>
              <a:t>数据传输工具支持下载的 </a:t>
            </a:r>
            <a:r>
              <a:rPr lang="en-US" altLang="zh-CN" b="1" dirty="0" smtClean="0"/>
              <a:t>GDC </a:t>
            </a:r>
            <a:r>
              <a:rPr lang="zh-CN" altLang="en-US" b="1" dirty="0" smtClean="0"/>
              <a:t>清单文件中列出的多个文件。清单文件，可以生成和直接从 </a:t>
            </a:r>
            <a:r>
              <a:rPr lang="en-US" altLang="zh-CN" b="1" dirty="0" smtClean="0"/>
              <a:t>GDC </a:t>
            </a:r>
            <a:r>
              <a:rPr lang="zh-CN" altLang="en-US" b="1" dirty="0" smtClean="0"/>
              <a:t>数据门户网站下载</a:t>
            </a:r>
            <a:r>
              <a:rPr lang="zh-CN" altLang="en-US" b="1" dirty="0"/>
              <a:t>。</a:t>
            </a:r>
            <a:endParaRPr lang="en-US" altLang="zh-CN" b="1" dirty="0" smtClean="0"/>
          </a:p>
          <a:p>
            <a:endParaRPr lang="en-US" altLang="zh-CN" b="1" dirty="0" smtClean="0"/>
          </a:p>
          <a:p>
            <a:r>
              <a:rPr lang="zh-CN" altLang="en-US" b="1" dirty="0" smtClean="0"/>
              <a:t>选择感兴趣的数据文件。单击购物车按钮与感兴趣的文件对应的行中。按钮将变为绿色，表明该文件已被选定。</a:t>
            </a:r>
          </a:p>
          <a:p>
            <a:endParaRPr lang="zh-CN" altLang="en-US" dirty="0" smtClean="0"/>
          </a:p>
          <a:p>
            <a:endParaRPr lang="zh-CN" altLang="en-US" dirty="0"/>
          </a:p>
        </p:txBody>
      </p:sp>
    </p:spTree>
    <p:extLst>
      <p:ext uri="{BB962C8B-B14F-4D97-AF65-F5344CB8AC3E}">
        <p14:creationId xmlns:p14="http://schemas.microsoft.com/office/powerpoint/2010/main" val="34524669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noGrp="1"/>
          </p:cNvSpPr>
          <p:nvPr>
            <p:ph type="title"/>
          </p:nvPr>
        </p:nvSpPr>
        <p:spPr>
          <a:xfrm>
            <a:off x="520118" y="143649"/>
            <a:ext cx="10364451" cy="535531"/>
          </a:xfrm>
          <a:prstGeom prst="rect">
            <a:avLst/>
          </a:prstGeom>
          <a:noFill/>
        </p:spPr>
        <p:txBody>
          <a:bodyPr wrap="square" rtlCol="0">
            <a:spAutoFit/>
          </a:bodyPr>
          <a:lstStyle/>
          <a:p>
            <a:r>
              <a:rPr lang="en-US" altLang="zh-CN" sz="3200" dirty="0"/>
              <a:t>GDC Data Portal: Selecting Files of Interest</a:t>
            </a:r>
            <a:endParaRPr lang="zh-CN" altLang="en-US" sz="3200" dirty="0"/>
          </a:p>
        </p:txBody>
      </p:sp>
      <p:pic>
        <p:nvPicPr>
          <p:cNvPr id="5"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127051" y="881743"/>
            <a:ext cx="9633098" cy="4636555"/>
          </a:xfrm>
        </p:spPr>
      </p:pic>
      <p:sp>
        <p:nvSpPr>
          <p:cNvPr id="6" name="文本框 5"/>
          <p:cNvSpPr txBox="1"/>
          <p:nvPr/>
        </p:nvSpPr>
        <p:spPr>
          <a:xfrm>
            <a:off x="1297173" y="5518298"/>
            <a:ext cx="9462976" cy="1200329"/>
          </a:xfrm>
          <a:prstGeom prst="rect">
            <a:avLst/>
          </a:prstGeom>
          <a:noFill/>
        </p:spPr>
        <p:txBody>
          <a:bodyPr wrap="square" rtlCol="0">
            <a:spAutoFit/>
          </a:bodyPr>
          <a:lstStyle/>
          <a:p>
            <a:r>
              <a:rPr lang="zh-CN" altLang="en-US" b="1" dirty="0" smtClean="0"/>
              <a:t>说明</a:t>
            </a:r>
            <a:r>
              <a:rPr lang="zh-CN" altLang="en-US" b="1" dirty="0" smtClean="0">
                <a:sym typeface="Wingdings" panose="05000000000000000000" pitchFamily="2" charset="2"/>
              </a:rPr>
              <a:t>：</a:t>
            </a:r>
            <a:r>
              <a:rPr lang="zh-CN" altLang="en-US" dirty="0" smtClean="0">
                <a:sym typeface="Wingdings" panose="05000000000000000000" pitchFamily="2" charset="2"/>
              </a:rPr>
              <a:t>（</a:t>
            </a:r>
            <a:r>
              <a:rPr lang="en-US" altLang="zh-CN" dirty="0" smtClean="0">
                <a:sym typeface="Wingdings" panose="05000000000000000000" pitchFamily="2" charset="2"/>
              </a:rPr>
              <a:t>1</a:t>
            </a:r>
            <a:r>
              <a:rPr lang="zh-CN" altLang="en-US" dirty="0" smtClean="0">
                <a:sym typeface="Wingdings" panose="05000000000000000000" pitchFamily="2" charset="2"/>
              </a:rPr>
              <a:t>）</a:t>
            </a:r>
            <a:r>
              <a:rPr lang="zh-CN" altLang="en-US" dirty="0" smtClean="0"/>
              <a:t>一旦选择了感兴趣的所有文件，可单击购物车按钮在右上角。</a:t>
            </a:r>
            <a:endParaRPr lang="en-US" altLang="zh-CN" dirty="0" smtClean="0"/>
          </a:p>
          <a:p>
            <a:r>
              <a:rPr lang="zh-CN" altLang="en-US" dirty="0" smtClean="0"/>
              <a:t>           （</a:t>
            </a:r>
            <a:r>
              <a:rPr lang="en-US" altLang="zh-CN" dirty="0" smtClean="0"/>
              <a:t>2</a:t>
            </a:r>
            <a:r>
              <a:rPr lang="zh-CN" altLang="en-US" dirty="0" smtClean="0"/>
              <a:t>）遂弹出购物车页，条目已概述当前选定的所有文件。</a:t>
            </a:r>
            <a:endParaRPr lang="en-US" altLang="zh-CN" dirty="0" smtClean="0"/>
          </a:p>
          <a:p>
            <a:r>
              <a:rPr lang="en-US" altLang="zh-CN" dirty="0"/>
              <a:t> </a:t>
            </a:r>
            <a:r>
              <a:rPr lang="en-US" altLang="zh-CN" dirty="0" smtClean="0"/>
              <a:t>          </a:t>
            </a:r>
            <a:r>
              <a:rPr lang="zh-CN" altLang="en-US" dirty="0" smtClean="0"/>
              <a:t>（</a:t>
            </a:r>
            <a:r>
              <a:rPr lang="en-US" altLang="zh-CN" dirty="0" smtClean="0"/>
              <a:t>3</a:t>
            </a:r>
            <a:r>
              <a:rPr lang="zh-CN" altLang="en-US" dirty="0" smtClean="0"/>
              <a:t>）即可作为一个清单文件下载此文件列表，通过点击蓝色下载清单按钮</a:t>
            </a:r>
          </a:p>
          <a:p>
            <a:endParaRPr lang="zh-CN" altLang="en-US" dirty="0"/>
          </a:p>
        </p:txBody>
      </p:sp>
    </p:spTree>
    <p:extLst>
      <p:ext uri="{BB962C8B-B14F-4D97-AF65-F5344CB8AC3E}">
        <p14:creationId xmlns:p14="http://schemas.microsoft.com/office/powerpoint/2010/main" val="14924705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859346" y="596309"/>
            <a:ext cx="10363826" cy="5589180"/>
          </a:xfrm>
        </p:spPr>
        <p:txBody>
          <a:bodyPr>
            <a:normAutofit fontScale="70000" lnSpcReduction="20000"/>
          </a:bodyPr>
          <a:lstStyle/>
          <a:p>
            <a:pPr marL="0" indent="0">
              <a:buNone/>
            </a:pPr>
            <a:r>
              <a:rPr lang="en-US" altLang="zh-CN" sz="2800" b="1" cap="none" dirty="0" smtClean="0"/>
              <a:t>Downloads</a:t>
            </a:r>
            <a:r>
              <a:rPr lang="en-US" altLang="zh-CN" sz="2800" b="1" cap="none" dirty="0" smtClean="0">
                <a:sym typeface="Wingdings" panose="05000000000000000000" pitchFamily="2" charset="2"/>
              </a:rPr>
              <a:t>: </a:t>
            </a:r>
            <a:r>
              <a:rPr lang="zh-CN" altLang="en-US" sz="2800" b="1" cap="none" dirty="0" smtClean="0">
                <a:sym typeface="Wingdings" panose="05000000000000000000" pitchFamily="2" charset="2"/>
              </a:rPr>
              <a:t>（下载数据</a:t>
            </a:r>
            <a:r>
              <a:rPr lang="zh-CN" altLang="en-US" sz="2800" b="1" cap="none" dirty="0" smtClean="0"/>
              <a:t>）</a:t>
            </a:r>
            <a:endParaRPr lang="en-US" altLang="zh-CN" sz="2800" b="1" cap="none" dirty="0" smtClean="0"/>
          </a:p>
          <a:p>
            <a:pPr marL="0" indent="0">
              <a:buNone/>
            </a:pPr>
            <a:r>
              <a:rPr lang="en-US" altLang="zh-CN" b="1" cap="none" dirty="0" smtClean="0"/>
              <a:t>Downloading data using a manifest file</a:t>
            </a:r>
            <a:endParaRPr lang="zh-CN" altLang="zh-CN" b="1" cap="none" dirty="0" smtClean="0"/>
          </a:p>
          <a:p>
            <a:pPr marL="0" indent="0">
              <a:buNone/>
            </a:pPr>
            <a:r>
              <a:rPr lang="en-US" altLang="zh-CN" cap="none" dirty="0" err="1" smtClean="0"/>
              <a:t>Gdc</a:t>
            </a:r>
            <a:r>
              <a:rPr lang="en-US" altLang="zh-CN" cap="none" dirty="0" smtClean="0"/>
              <a:t>-client download -m gdc_manifest_6746fe840d924cf623b4634b5ec6c630bd4c06b5.Txt</a:t>
            </a:r>
          </a:p>
          <a:p>
            <a:pPr marL="0" indent="0">
              <a:buNone/>
            </a:pPr>
            <a:endParaRPr lang="en-US" altLang="zh-CN" cap="none" dirty="0" smtClean="0"/>
          </a:p>
          <a:p>
            <a:pPr marL="0" indent="0">
              <a:buNone/>
            </a:pPr>
            <a:r>
              <a:rPr lang="en-US" altLang="zh-CN" cap="none" dirty="0" smtClean="0"/>
              <a:t>Downloading data using </a:t>
            </a:r>
            <a:r>
              <a:rPr lang="en-US" altLang="zh-CN" cap="none" dirty="0" err="1" smtClean="0"/>
              <a:t>gdc</a:t>
            </a:r>
            <a:r>
              <a:rPr lang="en-US" altLang="zh-CN" cap="none" dirty="0" smtClean="0"/>
              <a:t> file </a:t>
            </a:r>
            <a:r>
              <a:rPr lang="en-US" altLang="zh-CN" cap="none" dirty="0" err="1" smtClean="0"/>
              <a:t>uuids</a:t>
            </a:r>
            <a:endParaRPr lang="en-US" altLang="zh-CN" cap="none" dirty="0" smtClean="0"/>
          </a:p>
          <a:p>
            <a:pPr marL="0" indent="0">
              <a:buNone/>
            </a:pPr>
            <a:r>
              <a:rPr lang="en-US" altLang="zh-CN" cap="none" dirty="0" err="1" smtClean="0"/>
              <a:t>Gdc</a:t>
            </a:r>
            <a:r>
              <a:rPr lang="en-US" altLang="zh-CN" cap="none" dirty="0" smtClean="0"/>
              <a:t>-client download 22a29915-6712-4f7a-8dba-985ae9a1f005</a:t>
            </a:r>
          </a:p>
          <a:p>
            <a:pPr marL="0" indent="0">
              <a:buNone/>
            </a:pPr>
            <a:r>
              <a:rPr lang="en-US" altLang="zh-CN" cap="none" dirty="0" err="1" smtClean="0"/>
              <a:t>Gdc</a:t>
            </a:r>
            <a:r>
              <a:rPr lang="en-US" altLang="zh-CN" cap="none" dirty="0" smtClean="0"/>
              <a:t>-client download e5976406-473a-4fbd-8c97-e95187cdc1bd fb3e261b-92ac-4027-b4d9-eb971a92a4c3</a:t>
            </a:r>
          </a:p>
          <a:p>
            <a:pPr marL="0" indent="0">
              <a:buNone/>
            </a:pPr>
            <a:endParaRPr lang="en-US" altLang="zh-CN" cap="none" dirty="0" smtClean="0"/>
          </a:p>
          <a:p>
            <a:pPr marL="0" indent="0">
              <a:buNone/>
            </a:pPr>
            <a:r>
              <a:rPr lang="en-US" altLang="zh-CN" cap="none" dirty="0" smtClean="0"/>
              <a:t>Resuming a failed download</a:t>
            </a:r>
          </a:p>
          <a:p>
            <a:pPr marL="0" indent="0">
              <a:buNone/>
            </a:pPr>
            <a:r>
              <a:rPr lang="en-US" altLang="zh-CN" cap="none" dirty="0" err="1" smtClean="0"/>
              <a:t>Gdc</a:t>
            </a:r>
            <a:r>
              <a:rPr lang="en-US" altLang="zh-CN" cap="none" dirty="0" smtClean="0"/>
              <a:t>-client download f80ec672-d00f-42d5-b5ae-c7e06bc39da1</a:t>
            </a:r>
          </a:p>
          <a:p>
            <a:pPr marL="0" indent="0">
              <a:buNone/>
            </a:pPr>
            <a:endParaRPr lang="en-US" altLang="zh-CN" cap="none" dirty="0" smtClean="0"/>
          </a:p>
          <a:p>
            <a:pPr marL="0" indent="0">
              <a:buNone/>
            </a:pPr>
            <a:r>
              <a:rPr lang="en-US" altLang="zh-CN" b="1" cap="none" dirty="0" smtClean="0"/>
              <a:t>Downloading controlled data</a:t>
            </a:r>
            <a:endParaRPr lang="zh-CN" altLang="zh-CN" b="1" cap="none" dirty="0" smtClean="0"/>
          </a:p>
          <a:p>
            <a:pPr marL="0" indent="0">
              <a:buNone/>
            </a:pPr>
            <a:r>
              <a:rPr lang="en-US" altLang="zh-CN" cap="none" dirty="0" err="1" smtClean="0"/>
              <a:t>Gdc</a:t>
            </a:r>
            <a:r>
              <a:rPr lang="en-US" altLang="zh-CN" cap="none" dirty="0" smtClean="0"/>
              <a:t>-client download -m gdc_manifest_e24fac38d3b19f67facb74d3efa746e08b0c82c2.Txt -t gdc-user-token.2015-06-17t09-10-02-04-00.Txt</a:t>
            </a:r>
            <a:endParaRPr lang="zh-CN" altLang="en-US" cap="none" dirty="0" smtClean="0"/>
          </a:p>
          <a:p>
            <a:endParaRPr lang="zh-CN" altLang="en-US" cap="none" dirty="0"/>
          </a:p>
        </p:txBody>
      </p:sp>
      <p:sp>
        <p:nvSpPr>
          <p:cNvPr id="4" name="矩形 3"/>
          <p:cNvSpPr/>
          <p:nvPr/>
        </p:nvSpPr>
        <p:spPr>
          <a:xfrm>
            <a:off x="5846387" y="2651879"/>
            <a:ext cx="6096000" cy="369332"/>
          </a:xfrm>
          <a:prstGeom prst="rect">
            <a:avLst/>
          </a:prstGeom>
        </p:spPr>
        <p:txBody>
          <a:bodyPr>
            <a:spAutoFit/>
          </a:bodyPr>
          <a:lstStyle/>
          <a:p>
            <a:r>
              <a:rPr lang="zh-CN" altLang="en-US" dirty="0" smtClean="0"/>
              <a:t>。</a:t>
            </a:r>
            <a:endParaRPr lang="en-US" altLang="zh-CN" dirty="0"/>
          </a:p>
        </p:txBody>
      </p:sp>
      <p:sp>
        <p:nvSpPr>
          <p:cNvPr id="5" name="矩形 4"/>
          <p:cNvSpPr/>
          <p:nvPr/>
        </p:nvSpPr>
        <p:spPr>
          <a:xfrm>
            <a:off x="6630158" y="1692728"/>
            <a:ext cx="5312229" cy="408214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 </a:t>
            </a:r>
            <a:r>
              <a:rPr lang="zh-CN" altLang="en-US" dirty="0"/>
              <a:t>使用由 </a:t>
            </a:r>
            <a:r>
              <a:rPr lang="en-US" altLang="zh-CN" dirty="0"/>
              <a:t>GDC </a:t>
            </a:r>
            <a:r>
              <a:rPr lang="zh-CN" altLang="en-US" dirty="0"/>
              <a:t>数据门户生成清单文件。生成后的清单文件 ，</a:t>
            </a:r>
            <a:r>
              <a:rPr lang="zh-CN" altLang="en-US" dirty="0" smtClean="0"/>
              <a:t>使用 </a:t>
            </a:r>
            <a:r>
              <a:rPr lang="en-US" altLang="zh-CN" dirty="0"/>
              <a:t>GDC </a:t>
            </a:r>
            <a:r>
              <a:rPr lang="zh-CN" altLang="en-US" dirty="0"/>
              <a:t>数据传输工具通过提供清单</a:t>
            </a:r>
            <a:r>
              <a:rPr lang="zh-CN" altLang="en-US" dirty="0" smtClean="0"/>
              <a:t>选项启动下载，</a:t>
            </a:r>
            <a:r>
              <a:rPr lang="zh-CN" altLang="en-US" dirty="0"/>
              <a:t>后面</a:t>
            </a:r>
            <a:r>
              <a:rPr lang="zh-CN" altLang="en-US" dirty="0" smtClean="0"/>
              <a:t>跟着存储位置</a:t>
            </a:r>
            <a:r>
              <a:rPr lang="zh-CN" altLang="en-US" dirty="0"/>
              <a:t>和清单</a:t>
            </a:r>
            <a:r>
              <a:rPr lang="zh-CN" altLang="en-US" dirty="0" smtClean="0"/>
              <a:t>文件名称</a:t>
            </a:r>
            <a:r>
              <a:rPr lang="zh-CN" altLang="en-US" dirty="0"/>
              <a:t>。</a:t>
            </a:r>
          </a:p>
          <a:p>
            <a:endParaRPr lang="zh-CN" altLang="en-US" dirty="0"/>
          </a:p>
          <a:p>
            <a:r>
              <a:rPr lang="en-US" altLang="zh-CN" dirty="0"/>
              <a:t>2. GDC </a:t>
            </a:r>
            <a:r>
              <a:rPr lang="zh-CN" altLang="en-US" dirty="0"/>
              <a:t>数据传输工具还支持使用 </a:t>
            </a:r>
            <a:r>
              <a:rPr lang="en-US" altLang="zh-CN" dirty="0"/>
              <a:t>UUID(s) </a:t>
            </a:r>
            <a:r>
              <a:rPr lang="zh-CN" altLang="en-US" dirty="0" smtClean="0"/>
              <a:t>文件</a:t>
            </a:r>
            <a:r>
              <a:rPr lang="zh-CN" altLang="en-US" dirty="0"/>
              <a:t>的一个或多个单个文件的下载。要做到这一点，请在下载命令后输入 </a:t>
            </a:r>
            <a:r>
              <a:rPr lang="en-US" altLang="zh-CN" dirty="0"/>
              <a:t>UUID(s</a:t>
            </a:r>
            <a:r>
              <a:rPr lang="en-US" altLang="zh-CN" dirty="0" smtClean="0"/>
              <a:t>)</a:t>
            </a:r>
            <a:r>
              <a:rPr lang="zh-CN" altLang="en-US" dirty="0" smtClean="0"/>
              <a:t>。</a:t>
            </a:r>
            <a:endParaRPr lang="en-US" altLang="zh-CN" dirty="0" smtClean="0"/>
          </a:p>
          <a:p>
            <a:endParaRPr lang="en-US" altLang="zh-CN" dirty="0"/>
          </a:p>
          <a:p>
            <a:r>
              <a:rPr lang="en-US" altLang="zh-CN" dirty="0"/>
              <a:t>3. GDC </a:t>
            </a:r>
            <a:r>
              <a:rPr lang="zh-CN" altLang="en-US" dirty="0"/>
              <a:t>数据传输工具支持恢复中断的下载。若要恢复不完整的下载，请重复下载清单或 </a:t>
            </a:r>
            <a:r>
              <a:rPr lang="en-US" altLang="zh-CN" dirty="0"/>
              <a:t>UUID(s) </a:t>
            </a:r>
            <a:r>
              <a:rPr lang="zh-CN" altLang="en-US" dirty="0"/>
              <a:t>在初始下载相同的文件夹中</a:t>
            </a:r>
            <a:r>
              <a:rPr lang="zh-CN" altLang="en-US" dirty="0" smtClean="0"/>
              <a:t>。</a:t>
            </a:r>
            <a:endParaRPr lang="en-US" altLang="zh-CN" dirty="0" smtClean="0"/>
          </a:p>
          <a:p>
            <a:endParaRPr lang="zh-CN" altLang="en-US" dirty="0">
              <a:solidFill>
                <a:srgbClr val="FF0000"/>
              </a:solidFill>
            </a:endParaRPr>
          </a:p>
          <a:p>
            <a:r>
              <a:rPr lang="en-US" altLang="zh-CN" dirty="0"/>
              <a:t>4. </a:t>
            </a:r>
            <a:r>
              <a:rPr lang="zh-CN" altLang="en-US" dirty="0"/>
              <a:t>用户身份验证令牌所需的 </a:t>
            </a:r>
            <a:r>
              <a:rPr lang="en-US" altLang="zh-CN" dirty="0"/>
              <a:t>GDC </a:t>
            </a:r>
            <a:r>
              <a:rPr lang="zh-CN" altLang="en-US" dirty="0"/>
              <a:t>下载控制（未开放）</a:t>
            </a:r>
            <a:r>
              <a:rPr lang="zh-CN" altLang="en-US" dirty="0" smtClean="0"/>
              <a:t>数据。</a:t>
            </a:r>
            <a:endParaRPr lang="zh-CN" altLang="en-US" dirty="0"/>
          </a:p>
        </p:txBody>
      </p:sp>
    </p:spTree>
    <p:extLst>
      <p:ext uri="{BB962C8B-B14F-4D97-AF65-F5344CB8AC3E}">
        <p14:creationId xmlns:p14="http://schemas.microsoft.com/office/powerpoint/2010/main" val="185242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913774" y="404038"/>
            <a:ext cx="10363826" cy="5996762"/>
          </a:xfrm>
        </p:spPr>
        <p:txBody>
          <a:bodyPr>
            <a:normAutofit fontScale="92500" lnSpcReduction="10000"/>
          </a:bodyPr>
          <a:lstStyle/>
          <a:p>
            <a:pPr marL="0" indent="0">
              <a:buNone/>
            </a:pPr>
            <a:r>
              <a:rPr lang="en-US" altLang="zh-CN" b="1" cap="none" dirty="0" smtClean="0"/>
              <a:t>Uploads:</a:t>
            </a:r>
            <a:endParaRPr lang="zh-CN" altLang="zh-CN" b="1" cap="none" dirty="0" smtClean="0"/>
          </a:p>
          <a:p>
            <a:pPr marL="0" indent="0">
              <a:buNone/>
            </a:pPr>
            <a:r>
              <a:rPr lang="en-US" altLang="zh-CN" b="1" cap="none" dirty="0" smtClean="0"/>
              <a:t>Uploading data using a manifest file</a:t>
            </a:r>
          </a:p>
          <a:p>
            <a:pPr marL="0" indent="0">
              <a:buNone/>
            </a:pPr>
            <a:r>
              <a:rPr lang="en-US" altLang="zh-CN" b="1" cap="none" dirty="0" err="1" smtClean="0"/>
              <a:t>Gdc</a:t>
            </a:r>
            <a:r>
              <a:rPr lang="en-US" altLang="zh-CN" b="1" cap="none" dirty="0" smtClean="0"/>
              <a:t>-client upload --manifest </a:t>
            </a:r>
            <a:r>
              <a:rPr lang="en-US" altLang="zh-CN" b="1" cap="none" dirty="0" err="1" smtClean="0"/>
              <a:t>manifest.Yml</a:t>
            </a:r>
            <a:r>
              <a:rPr lang="en-US" altLang="zh-CN" b="1" cap="none" dirty="0" smtClean="0"/>
              <a:t> --token-file </a:t>
            </a:r>
            <a:r>
              <a:rPr lang="en-US" altLang="zh-CN" b="1" cap="none" dirty="0" err="1" smtClean="0"/>
              <a:t>token.Txt</a:t>
            </a:r>
            <a:endParaRPr lang="en-US" altLang="zh-CN" b="1" cap="none" dirty="0" smtClean="0"/>
          </a:p>
          <a:p>
            <a:pPr marL="0" indent="0">
              <a:buNone/>
            </a:pPr>
            <a:endParaRPr lang="en-US" altLang="zh-CN" b="1" cap="none" dirty="0" smtClean="0"/>
          </a:p>
          <a:p>
            <a:pPr marL="0" indent="0">
              <a:buNone/>
            </a:pPr>
            <a:r>
              <a:rPr lang="en-US" altLang="zh-CN" b="1" cap="none" dirty="0" smtClean="0"/>
              <a:t>Uploading data using a </a:t>
            </a:r>
            <a:r>
              <a:rPr lang="en-US" altLang="zh-CN" b="1" cap="none" dirty="0" err="1" smtClean="0"/>
              <a:t>gdc</a:t>
            </a:r>
            <a:r>
              <a:rPr lang="en-US" altLang="zh-CN" b="1" cap="none" dirty="0" smtClean="0"/>
              <a:t> file </a:t>
            </a:r>
            <a:r>
              <a:rPr lang="en-US" altLang="zh-CN" b="1" cap="none" dirty="0" err="1" smtClean="0"/>
              <a:t>uuid</a:t>
            </a:r>
            <a:endParaRPr lang="en-US" altLang="zh-CN" b="1" cap="none" dirty="0" smtClean="0"/>
          </a:p>
          <a:p>
            <a:pPr marL="0" indent="0">
              <a:buNone/>
            </a:pPr>
            <a:r>
              <a:rPr lang="en-US" altLang="zh-CN" cap="none" dirty="0" err="1" smtClean="0"/>
              <a:t>Gdc</a:t>
            </a:r>
            <a:r>
              <a:rPr lang="en-US" altLang="zh-CN" cap="none" dirty="0" smtClean="0"/>
              <a:t>-client upload -</a:t>
            </a:r>
            <a:r>
              <a:rPr lang="en-US" altLang="zh-CN" cap="none" dirty="0" err="1" smtClean="0"/>
              <a:t>i</a:t>
            </a:r>
            <a:r>
              <a:rPr lang="en-US" altLang="zh-CN" cap="none" dirty="0" smtClean="0"/>
              <a:t> cd939bdd-b607-4dd4-87a6-fad12893932d -t </a:t>
            </a:r>
            <a:r>
              <a:rPr lang="en-US" altLang="zh-CN" cap="none" dirty="0" err="1" smtClean="0"/>
              <a:t>token.Txt</a:t>
            </a:r>
            <a:endParaRPr lang="en-US" altLang="zh-CN" cap="none" dirty="0" smtClean="0"/>
          </a:p>
          <a:p>
            <a:pPr marL="0" indent="0">
              <a:buNone/>
            </a:pPr>
            <a:endParaRPr lang="zh-CN" altLang="zh-CN" b="1" cap="none" dirty="0" smtClean="0"/>
          </a:p>
          <a:p>
            <a:pPr marL="0" indent="0">
              <a:buNone/>
            </a:pPr>
            <a:r>
              <a:rPr lang="en-US" altLang="zh-CN" b="1" cap="none" dirty="0" smtClean="0"/>
              <a:t>Resuming a failed upload</a:t>
            </a:r>
          </a:p>
          <a:p>
            <a:pPr marL="0" indent="0">
              <a:buNone/>
            </a:pPr>
            <a:r>
              <a:rPr lang="fr-FR" altLang="zh-CN" cap="none" dirty="0" smtClean="0"/>
              <a:t>Gdc-client upload -m manifest.Yml -t token</a:t>
            </a:r>
            <a:endParaRPr lang="en-US" altLang="zh-CN" b="1" cap="none" dirty="0" smtClean="0"/>
          </a:p>
          <a:p>
            <a:pPr marL="0" indent="0">
              <a:buNone/>
            </a:pPr>
            <a:endParaRPr lang="zh-CN" altLang="zh-CN" b="1" cap="none" dirty="0" smtClean="0"/>
          </a:p>
          <a:p>
            <a:pPr marL="0" indent="0">
              <a:buNone/>
            </a:pPr>
            <a:r>
              <a:rPr lang="en-US" altLang="zh-CN" b="1" cap="none" dirty="0" smtClean="0"/>
              <a:t>Replacing previously uploaded data</a:t>
            </a:r>
            <a:endParaRPr lang="zh-CN" altLang="zh-CN" b="1" cap="none" dirty="0" smtClean="0"/>
          </a:p>
          <a:p>
            <a:pPr marL="0" indent="0">
              <a:buNone/>
            </a:pPr>
            <a:r>
              <a:rPr lang="en-US" altLang="zh-CN" cap="none" dirty="0" err="1" smtClean="0"/>
              <a:t>Gdc</a:t>
            </a:r>
            <a:r>
              <a:rPr lang="en-US" altLang="zh-CN" cap="none" dirty="0" smtClean="0"/>
              <a:t>-client upload -m </a:t>
            </a:r>
            <a:r>
              <a:rPr lang="en-US" altLang="zh-CN" cap="none" dirty="0" err="1" smtClean="0"/>
              <a:t>manifest.Yml</a:t>
            </a:r>
            <a:r>
              <a:rPr lang="en-US" altLang="zh-CN" cap="none" dirty="0" smtClean="0"/>
              <a:t> -t token --delete</a:t>
            </a:r>
            <a:endParaRPr lang="zh-CN" altLang="zh-CN" b="1" cap="none" dirty="0" smtClean="0"/>
          </a:p>
          <a:p>
            <a:endParaRPr lang="zh-CN" altLang="en-US" cap="none" dirty="0"/>
          </a:p>
        </p:txBody>
      </p:sp>
      <p:sp>
        <p:nvSpPr>
          <p:cNvPr id="4" name="矩形 3"/>
          <p:cNvSpPr/>
          <p:nvPr/>
        </p:nvSpPr>
        <p:spPr>
          <a:xfrm>
            <a:off x="6358270" y="2339165"/>
            <a:ext cx="5422605" cy="313660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altLang="zh-CN" dirty="0" smtClean="0"/>
              <a:t>GDC </a:t>
            </a:r>
            <a:r>
              <a:rPr lang="zh-CN" altLang="en-US" dirty="0"/>
              <a:t>数据传输</a:t>
            </a:r>
            <a:r>
              <a:rPr lang="zh-CN" altLang="en-US" dirty="0" smtClean="0"/>
              <a:t>工具</a:t>
            </a:r>
            <a:r>
              <a:rPr lang="zh-CN" altLang="en-US" dirty="0"/>
              <a:t>支持</a:t>
            </a:r>
            <a:r>
              <a:rPr lang="zh-CN" altLang="en-US" dirty="0" smtClean="0"/>
              <a:t>使用清单文件上传数据。</a:t>
            </a:r>
            <a:r>
              <a:rPr lang="zh-CN" altLang="en-US" dirty="0"/>
              <a:t>数据捆绑的清单文件，可从 </a:t>
            </a:r>
            <a:r>
              <a:rPr lang="en-US" altLang="zh-CN" dirty="0"/>
              <a:t>GDC </a:t>
            </a:r>
            <a:r>
              <a:rPr lang="zh-CN" altLang="en-US" dirty="0"/>
              <a:t>数据</a:t>
            </a:r>
            <a:r>
              <a:rPr lang="zh-CN" altLang="en-US" dirty="0" smtClean="0"/>
              <a:t>提交，</a:t>
            </a:r>
            <a:r>
              <a:rPr lang="zh-CN" altLang="en-US" dirty="0"/>
              <a:t>检索或直接从 </a:t>
            </a:r>
            <a:r>
              <a:rPr lang="en-US" altLang="zh-CN" dirty="0"/>
              <a:t>GDC </a:t>
            </a:r>
            <a:r>
              <a:rPr lang="zh-CN" altLang="en-US" dirty="0"/>
              <a:t>提交 </a:t>
            </a:r>
            <a:r>
              <a:rPr lang="zh-CN" altLang="en-US" dirty="0" smtClean="0"/>
              <a:t>。</a:t>
            </a:r>
            <a:endParaRPr lang="en-US" altLang="zh-CN" dirty="0" smtClean="0"/>
          </a:p>
          <a:p>
            <a:endParaRPr lang="en-US" altLang="zh-CN" dirty="0" smtClean="0"/>
          </a:p>
          <a:p>
            <a:r>
              <a:rPr lang="en-US" altLang="zh-CN" dirty="0" smtClean="0"/>
              <a:t>2. GDC </a:t>
            </a:r>
            <a:r>
              <a:rPr lang="zh-CN" altLang="en-US" dirty="0"/>
              <a:t>数据传输工具还支持上传使用 </a:t>
            </a:r>
            <a:r>
              <a:rPr lang="en-US" altLang="zh-CN" dirty="0"/>
              <a:t>UUID </a:t>
            </a:r>
            <a:r>
              <a:rPr lang="zh-CN" altLang="en-US" dirty="0"/>
              <a:t>文件</a:t>
            </a:r>
            <a:r>
              <a:rPr lang="zh-CN" altLang="en-US" dirty="0" smtClean="0"/>
              <a:t>的数据。</a:t>
            </a:r>
            <a:endParaRPr lang="en-US" altLang="zh-CN" dirty="0" smtClean="0"/>
          </a:p>
          <a:p>
            <a:endParaRPr lang="en-US" altLang="zh-CN" dirty="0"/>
          </a:p>
          <a:p>
            <a:r>
              <a:rPr lang="en-US" altLang="zh-CN" dirty="0"/>
              <a:t>3</a:t>
            </a:r>
            <a:r>
              <a:rPr lang="en-US" altLang="zh-CN" dirty="0" smtClean="0"/>
              <a:t>. </a:t>
            </a:r>
            <a:r>
              <a:rPr lang="zh-CN" altLang="zh-CN" dirty="0" smtClean="0"/>
              <a:t>以前</a:t>
            </a:r>
            <a:r>
              <a:rPr lang="zh-CN" altLang="zh-CN" dirty="0"/>
              <a:t>上传的数据可以用新数据</a:t>
            </a:r>
            <a:r>
              <a:rPr lang="zh-CN" altLang="zh-CN" dirty="0" smtClean="0"/>
              <a:t>代替</a:t>
            </a:r>
            <a:r>
              <a:rPr lang="zh-CN" altLang="en-US" dirty="0" smtClean="0"/>
              <a:t>。</a:t>
            </a:r>
            <a:endParaRPr lang="zh-CN" altLang="en-US" dirty="0"/>
          </a:p>
        </p:txBody>
      </p:sp>
    </p:spTree>
    <p:extLst>
      <p:ext uri="{BB962C8B-B14F-4D97-AF65-F5344CB8AC3E}">
        <p14:creationId xmlns:p14="http://schemas.microsoft.com/office/powerpoint/2010/main" val="224010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913773" y="860381"/>
            <a:ext cx="11192501" cy="4930819"/>
          </a:xfrm>
        </p:spPr>
        <p:txBody>
          <a:bodyPr/>
          <a:lstStyle/>
          <a:p>
            <a:r>
              <a:rPr lang="en-US" altLang="zh-CN" cap="none" dirty="0" smtClean="0"/>
              <a:t>Analysis tools allow users to interact intuitively with the GDC data, and can also be accessed with programmatic interfaces.</a:t>
            </a:r>
          </a:p>
          <a:p>
            <a:r>
              <a:rPr lang="zh-CN" altLang="en-US" cap="none" dirty="0" smtClean="0">
                <a:hlinkClick r:id="rId2"/>
              </a:rPr>
              <a:t>（</a:t>
            </a:r>
            <a:r>
              <a:rPr lang="en-US" altLang="zh-CN" cap="none" dirty="0" smtClean="0">
                <a:hlinkClick r:id="rId2"/>
              </a:rPr>
              <a:t>1</a:t>
            </a:r>
            <a:r>
              <a:rPr lang="zh-CN" altLang="en-US" cap="none" dirty="0" smtClean="0">
                <a:hlinkClick r:id="rId2"/>
              </a:rPr>
              <a:t>）</a:t>
            </a:r>
            <a:r>
              <a:rPr lang="en-US" altLang="zh-CN" cap="none" dirty="0" err="1" smtClean="0">
                <a:hlinkClick r:id="rId2"/>
              </a:rPr>
              <a:t>cbioportal</a:t>
            </a:r>
            <a:r>
              <a:rPr lang="en-US" altLang="zh-CN" cap="none" dirty="0" smtClean="0">
                <a:hlinkClick r:id="rId2"/>
              </a:rPr>
              <a:t> for cancer genomics</a:t>
            </a:r>
            <a:r>
              <a:rPr lang="en-US" altLang="zh-CN" cap="none" dirty="0" smtClean="0"/>
              <a:t> </a:t>
            </a:r>
            <a:r>
              <a:rPr lang="zh-CN" altLang="en-US" cap="none" dirty="0" smtClean="0"/>
              <a:t>（</a:t>
            </a:r>
            <a:r>
              <a:rPr lang="en-US" altLang="zh-CN" cap="none" dirty="0" smtClean="0"/>
              <a:t>http://www.Cbioportal.Org/</a:t>
            </a:r>
            <a:r>
              <a:rPr lang="zh-CN" altLang="en-US" cap="none" dirty="0" smtClean="0"/>
              <a:t>）</a:t>
            </a:r>
            <a:r>
              <a:rPr lang="en-US" altLang="zh-CN" cap="none" dirty="0" smtClean="0"/>
              <a:t> </a:t>
            </a:r>
          </a:p>
          <a:p>
            <a:endParaRPr lang="en-US" altLang="zh-CN" cap="none" dirty="0" smtClean="0"/>
          </a:p>
          <a:p>
            <a:endParaRPr lang="en-US" altLang="zh-CN" cap="none" dirty="0" smtClean="0"/>
          </a:p>
          <a:p>
            <a:r>
              <a:rPr lang="zh-CN" altLang="en-US" cap="none" dirty="0" smtClean="0"/>
              <a:t>（</a:t>
            </a:r>
            <a:r>
              <a:rPr lang="en-US" altLang="zh-CN" cap="none" dirty="0" smtClean="0"/>
              <a:t>2</a:t>
            </a:r>
            <a:r>
              <a:rPr lang="zh-CN" altLang="en-US" cap="none" dirty="0" smtClean="0"/>
              <a:t>）</a:t>
            </a:r>
            <a:r>
              <a:rPr lang="en-US" altLang="zh-CN" cap="none" dirty="0" smtClean="0">
                <a:hlinkClick r:id="rId3"/>
              </a:rPr>
              <a:t>broad </a:t>
            </a:r>
            <a:r>
              <a:rPr lang="en-US" altLang="zh-CN" cap="none" dirty="0" err="1" smtClean="0">
                <a:hlinkClick r:id="rId3"/>
              </a:rPr>
              <a:t>firehose</a:t>
            </a:r>
            <a:r>
              <a:rPr lang="en-US" altLang="zh-CN" cap="none" dirty="0" smtClean="0"/>
              <a:t> </a:t>
            </a:r>
            <a:r>
              <a:rPr lang="zh-CN" altLang="en-US" cap="none" dirty="0" smtClean="0"/>
              <a:t>：</a:t>
            </a:r>
            <a:r>
              <a:rPr lang="en-US" altLang="zh-CN" cap="none" dirty="0" smtClean="0">
                <a:hlinkClick r:id="rId3"/>
              </a:rPr>
              <a:t>http://firebrowse.Org/</a:t>
            </a:r>
            <a:r>
              <a:rPr lang="zh-CN" altLang="en-US" cap="none" dirty="0" smtClean="0"/>
              <a:t>（</a:t>
            </a:r>
            <a:r>
              <a:rPr lang="zh-CN" altLang="en-US" b="1" cap="none" dirty="0" smtClean="0">
                <a:solidFill>
                  <a:srgbClr val="FF0000"/>
                </a:solidFill>
              </a:rPr>
              <a:t>这个网站需要翻墙才能打开！！</a:t>
            </a:r>
            <a:r>
              <a:rPr lang="zh-CN" altLang="en-US" cap="none" dirty="0" smtClean="0"/>
              <a:t>）</a:t>
            </a:r>
            <a:endParaRPr lang="en-US" altLang="zh-CN" cap="none" dirty="0" smtClean="0"/>
          </a:p>
          <a:p>
            <a:endParaRPr lang="en-US" altLang="zh-CN" cap="none" dirty="0" smtClean="0"/>
          </a:p>
          <a:p>
            <a:endParaRPr lang="en-US" altLang="zh-CN" cap="none" dirty="0" smtClean="0"/>
          </a:p>
          <a:p>
            <a:endParaRPr lang="zh-CN" altLang="en-US" cap="none" dirty="0"/>
          </a:p>
        </p:txBody>
      </p:sp>
      <p:sp>
        <p:nvSpPr>
          <p:cNvPr id="4" name="标题 1"/>
          <p:cNvSpPr txBox="1">
            <a:spLocks/>
          </p:cNvSpPr>
          <p:nvPr/>
        </p:nvSpPr>
        <p:spPr>
          <a:xfrm>
            <a:off x="913774" y="224256"/>
            <a:ext cx="10364451" cy="6361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dirty="0" smtClean="0"/>
              <a:t>TCGA database related Analytical Tools</a:t>
            </a:r>
            <a:endParaRPr lang="zh-CN" altLang="en-US" dirty="0"/>
          </a:p>
        </p:txBody>
      </p:sp>
      <p:sp>
        <p:nvSpPr>
          <p:cNvPr id="5" name="圆角矩形 4"/>
          <p:cNvSpPr/>
          <p:nvPr/>
        </p:nvSpPr>
        <p:spPr>
          <a:xfrm>
            <a:off x="2567322" y="2375075"/>
            <a:ext cx="6786227" cy="829339"/>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 </a:t>
            </a:r>
            <a:r>
              <a:rPr lang="en-US" altLang="zh-CN" dirty="0" err="1"/>
              <a:t>cBioPortal</a:t>
            </a:r>
            <a:r>
              <a:rPr lang="en-US" altLang="zh-CN" dirty="0"/>
              <a:t> for Cancer Genomics provides visualization, analysis, and download of large-scale cancer genomics data sets. </a:t>
            </a:r>
            <a:endParaRPr lang="zh-CN" altLang="en-US" dirty="0"/>
          </a:p>
        </p:txBody>
      </p:sp>
      <p:sp>
        <p:nvSpPr>
          <p:cNvPr id="6" name="圆角矩形 5"/>
          <p:cNvSpPr/>
          <p:nvPr/>
        </p:nvSpPr>
        <p:spPr>
          <a:xfrm>
            <a:off x="2985976" y="4170177"/>
            <a:ext cx="6220046" cy="2434857"/>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000" dirty="0" smtClean="0"/>
          </a:p>
          <a:p>
            <a:endParaRPr lang="en-US" altLang="zh-CN" sz="2000" dirty="0"/>
          </a:p>
          <a:p>
            <a:r>
              <a:rPr lang="en-US" altLang="zh-CN" sz="2000" dirty="0" smtClean="0"/>
              <a:t>The </a:t>
            </a:r>
            <a:r>
              <a:rPr lang="en-US" altLang="zh-CN" sz="2000" dirty="0"/>
              <a:t>Broad </a:t>
            </a:r>
            <a:r>
              <a:rPr lang="en-US" altLang="zh-CN" sz="2000" dirty="0" err="1"/>
              <a:t>Firehose</a:t>
            </a:r>
            <a:r>
              <a:rPr lang="en-US" altLang="zh-CN" sz="2000" dirty="0"/>
              <a:t> provides analyses of interpreted and summarized data packaged in a form amenable to immediate algorithmic analysis. This enables a wide range of cancer biologists, clinical </a:t>
            </a:r>
            <a:r>
              <a:rPr lang="en-US" altLang="zh-CN" sz="2000" dirty="0" smtClean="0"/>
              <a:t>investigators. </a:t>
            </a:r>
          </a:p>
          <a:p>
            <a:r>
              <a:rPr lang="en-US" altLang="zh-CN" sz="2000" b="1" dirty="0" smtClean="0">
                <a:solidFill>
                  <a:srgbClr val="FF0000"/>
                </a:solidFill>
              </a:rPr>
              <a:t>The </a:t>
            </a:r>
            <a:r>
              <a:rPr lang="en-US" altLang="zh-CN" sz="2000" b="1" dirty="0">
                <a:solidFill>
                  <a:srgbClr val="FF0000"/>
                </a:solidFill>
              </a:rPr>
              <a:t>Broad </a:t>
            </a:r>
            <a:r>
              <a:rPr lang="en-US" altLang="zh-CN" sz="2000" b="1" dirty="0" err="1">
                <a:solidFill>
                  <a:srgbClr val="FF0000"/>
                </a:solidFill>
              </a:rPr>
              <a:t>Firehose</a:t>
            </a:r>
            <a:r>
              <a:rPr lang="en-US" altLang="zh-CN" sz="2000" b="1" dirty="0">
                <a:solidFill>
                  <a:srgbClr val="FF0000"/>
                </a:solidFill>
              </a:rPr>
              <a:t> is being extended to support the analysis of GDC data.</a:t>
            </a:r>
          </a:p>
          <a:p>
            <a:r>
              <a:rPr lang="en-US" altLang="zh-CN" dirty="0"/>
              <a:t/>
            </a:r>
            <a:br>
              <a:rPr lang="en-US" altLang="zh-CN" dirty="0"/>
            </a:br>
            <a:endParaRPr lang="zh-CN" altLang="en-US" dirty="0"/>
          </a:p>
        </p:txBody>
      </p:sp>
    </p:spTree>
    <p:extLst>
      <p:ext uri="{BB962C8B-B14F-4D97-AF65-F5344CB8AC3E}">
        <p14:creationId xmlns:p14="http://schemas.microsoft.com/office/powerpoint/2010/main" val="171655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720172" y="750814"/>
            <a:ext cx="6964326" cy="4012572"/>
          </a:xfrm>
        </p:spPr>
      </p:pic>
    </p:spTree>
    <p:extLst>
      <p:ext uri="{BB962C8B-B14F-4D97-AF65-F5344CB8AC3E}">
        <p14:creationId xmlns:p14="http://schemas.microsoft.com/office/powerpoint/2010/main" val="21023889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5273" y="676059"/>
            <a:ext cx="10207258" cy="5150128"/>
          </a:xfrm>
          <a:prstGeom prst="rect">
            <a:avLst/>
          </a:prstGeom>
        </p:spPr>
        <p:txBody>
          <a:bodyPr wrap="square">
            <a:spAutoFit/>
          </a:bodyPr>
          <a:lstStyle/>
          <a:p>
            <a:pPr marL="342900" lvl="0" indent="-342900" algn="just">
              <a:lnSpc>
                <a:spcPct val="150000"/>
              </a:lnSpc>
              <a:spcAft>
                <a:spcPts val="0"/>
              </a:spcAft>
              <a:buFont typeface="+mj-lt"/>
              <a:buAutoNum type="arabicPeriod"/>
            </a:pPr>
            <a:r>
              <a:rPr lang="en-US" altLang="zh-CN" sz="2400" b="1" kern="100" dirty="0" err="1">
                <a:latin typeface="Times New Roman" panose="02020603050405020304" pitchFamily="18" charset="0"/>
                <a:cs typeface="Times New Roman" panose="02020603050405020304" pitchFamily="18" charset="0"/>
              </a:rPr>
              <a:t>cBio</a:t>
            </a:r>
            <a:r>
              <a:rPr lang="en-US" altLang="zh-CN" sz="2400" b="1" kern="100" dirty="0">
                <a:latin typeface="Times New Roman" panose="02020603050405020304" pitchFamily="18" charset="0"/>
                <a:cs typeface="Times New Roman" panose="02020603050405020304" pitchFamily="18" charset="0"/>
              </a:rPr>
              <a:t> Cancer Genomics Portal</a:t>
            </a:r>
            <a:r>
              <a:rPr lang="zh-CN" altLang="zh-CN" sz="2400" b="1" kern="100" dirty="0">
                <a:latin typeface="Times New Roman" panose="02020603050405020304" pitchFamily="18" charset="0"/>
                <a:cs typeface="Times New Roman" panose="02020603050405020304" pitchFamily="18" charset="0"/>
              </a:rPr>
              <a:t>简介</a:t>
            </a:r>
            <a:endParaRPr lang="zh-CN" altLang="zh-CN" sz="2400" kern="100" dirty="0">
              <a:latin typeface="Calibri" panose="020F0502020204030204" pitchFamily="34" charset="0"/>
              <a:cs typeface="Times New Roman" panose="02020603050405020304" pitchFamily="18" charset="0"/>
            </a:endParaRPr>
          </a:p>
          <a:p>
            <a:pPr indent="266700">
              <a:lnSpc>
                <a:spcPct val="150000"/>
              </a:lnSpc>
            </a:pPr>
            <a:r>
              <a:rPr lang="zh-CN" altLang="zh-CN" sz="2000" kern="100" dirty="0">
                <a:solidFill>
                  <a:srgbClr val="444444"/>
                </a:solidFill>
                <a:latin typeface="Times New Roman" panose="02020603050405020304" pitchFamily="18" charset="0"/>
                <a:cs typeface="Times New Roman" panose="02020603050405020304" pitchFamily="18" charset="0"/>
              </a:rPr>
              <a:t>提供研究分析癌症基因数据的可视化工具，使复杂的癌症基因组学资料更易理解和接受，</a:t>
            </a:r>
            <a:r>
              <a:rPr lang="zh-CN" altLang="zh-CN" sz="2000" b="1" kern="100" dirty="0">
                <a:solidFill>
                  <a:srgbClr val="444444"/>
                </a:solidFill>
                <a:latin typeface="Times New Roman" panose="02020603050405020304" pitchFamily="18" charset="0"/>
                <a:cs typeface="Times New Roman" panose="02020603050405020304" pitchFamily="18" charset="0"/>
              </a:rPr>
              <a:t>不需要特殊的生物信息学背景</a:t>
            </a:r>
            <a:r>
              <a:rPr lang="zh-CN" altLang="zh-CN" sz="2000" kern="100" dirty="0">
                <a:solidFill>
                  <a:srgbClr val="444444"/>
                </a:solidFill>
                <a:latin typeface="Times New Roman" panose="02020603050405020304" pitchFamily="18" charset="0"/>
                <a:cs typeface="Times New Roman" panose="02020603050405020304" pitchFamily="18" charset="0"/>
              </a:rPr>
              <a:t>。</a:t>
            </a:r>
            <a:r>
              <a:rPr lang="en-US" altLang="zh-CN" sz="2000" kern="100" dirty="0" err="1">
                <a:latin typeface="Times New Roman" panose="02020603050405020304" pitchFamily="18" charset="0"/>
                <a:cs typeface="Times New Roman" panose="02020603050405020304" pitchFamily="18" charset="0"/>
              </a:rPr>
              <a:t>cBio</a:t>
            </a:r>
            <a:r>
              <a:rPr lang="en-US" altLang="zh-CN" sz="2000" kern="100" dirty="0">
                <a:latin typeface="Times New Roman" panose="02020603050405020304" pitchFamily="18" charset="0"/>
                <a:cs typeface="Times New Roman" panose="02020603050405020304" pitchFamily="18" charset="0"/>
              </a:rPr>
              <a:t> Portal</a:t>
            </a:r>
            <a:r>
              <a:rPr lang="zh-CN" altLang="zh-CN" sz="2000" kern="100" dirty="0">
                <a:solidFill>
                  <a:srgbClr val="444444"/>
                </a:solidFill>
                <a:latin typeface="Times New Roman" panose="02020603050405020304" pitchFamily="18" charset="0"/>
                <a:cs typeface="Times New Roman" panose="02020603050405020304" pitchFamily="18" charset="0"/>
              </a:rPr>
              <a:t>可以帮助癌症组织和细胞学研究获得的分子生物学数据认识及理解遗传、表观遗传、基因表达和蛋白质组学</a:t>
            </a:r>
            <a:r>
              <a:rPr lang="zh-CN" altLang="zh-CN" sz="2000" kern="100" dirty="0" smtClean="0">
                <a:solidFill>
                  <a:srgbClr val="444444"/>
                </a:solidFill>
                <a:latin typeface="Times New Roman" panose="02020603050405020304" pitchFamily="18" charset="0"/>
                <a:cs typeface="Times New Roman" panose="02020603050405020304" pitchFamily="18" charset="0"/>
              </a:rPr>
              <a:t>。</a:t>
            </a:r>
            <a:endParaRPr lang="en-US" altLang="zh-CN" sz="2000" kern="100" dirty="0" smtClean="0">
              <a:solidFill>
                <a:srgbClr val="444444"/>
              </a:solidFill>
              <a:latin typeface="Times New Roman" panose="02020603050405020304" pitchFamily="18" charset="0"/>
              <a:cs typeface="Times New Roman" panose="02020603050405020304" pitchFamily="18" charset="0"/>
            </a:endParaRPr>
          </a:p>
          <a:p>
            <a:pPr indent="266700">
              <a:lnSpc>
                <a:spcPct val="150000"/>
              </a:lnSpc>
            </a:pPr>
            <a:endParaRPr lang="zh-CN" altLang="zh-CN" sz="2000" kern="100" dirty="0">
              <a:latin typeface="Calibri" panose="020F0502020204030204" pitchFamily="34" charset="0"/>
              <a:cs typeface="Times New Roman" panose="02020603050405020304" pitchFamily="18" charset="0"/>
            </a:endParaRPr>
          </a:p>
          <a:p>
            <a:pPr lvl="0">
              <a:lnSpc>
                <a:spcPct val="150000"/>
              </a:lnSpc>
            </a:pPr>
            <a:r>
              <a:rPr lang="en-US" altLang="zh-CN" sz="2400" b="1" kern="100" dirty="0" smtClean="0">
                <a:latin typeface="Times New Roman" panose="02020603050405020304" pitchFamily="18" charset="0"/>
                <a:cs typeface="Times New Roman" panose="02020603050405020304" pitchFamily="18" charset="0"/>
              </a:rPr>
              <a:t>2. </a:t>
            </a:r>
            <a:r>
              <a:rPr lang="zh-CN" altLang="zh-CN" sz="2400" b="1" kern="100" dirty="0" smtClean="0">
                <a:latin typeface="Times New Roman" panose="02020603050405020304" pitchFamily="18" charset="0"/>
                <a:cs typeface="Times New Roman" panose="02020603050405020304" pitchFamily="18" charset="0"/>
              </a:rPr>
              <a:t>数据</a:t>
            </a:r>
            <a:r>
              <a:rPr lang="zh-CN" altLang="zh-CN" sz="2400" b="1" kern="100" dirty="0">
                <a:latin typeface="Times New Roman" panose="02020603050405020304" pitchFamily="18" charset="0"/>
                <a:cs typeface="Times New Roman" panose="02020603050405020304" pitchFamily="18" charset="0"/>
              </a:rPr>
              <a:t>来源</a:t>
            </a:r>
            <a:endParaRPr lang="zh-CN" altLang="zh-CN" sz="2400" kern="100" dirty="0">
              <a:latin typeface="Calibri" panose="020F0502020204030204" pitchFamily="34" charset="0"/>
              <a:cs typeface="Times New Roman" panose="02020603050405020304" pitchFamily="18" charset="0"/>
            </a:endParaRPr>
          </a:p>
          <a:p>
            <a:pPr indent="266700" fontAlgn="base" latinLnBrk="1">
              <a:lnSpc>
                <a:spcPct val="150000"/>
              </a:lnSpc>
              <a:spcAft>
                <a:spcPts val="0"/>
              </a:spcAft>
            </a:pPr>
            <a:r>
              <a:rPr lang="zh-CN" altLang="zh-CN" sz="2000" dirty="0">
                <a:solidFill>
                  <a:srgbClr val="444444"/>
                </a:solidFill>
                <a:latin typeface="Times New Roman" panose="02020603050405020304" pitchFamily="18" charset="0"/>
                <a:cs typeface="Times New Roman" panose="02020603050405020304" pitchFamily="18" charset="0"/>
              </a:rPr>
              <a:t>主要来自大样本癌症基因组计划</a:t>
            </a:r>
            <a:endParaRPr lang="zh-CN" altLang="zh-CN" sz="2000" dirty="0">
              <a:latin typeface="宋体" panose="02010600030101010101" pitchFamily="2" charset="-122"/>
              <a:cs typeface="宋体" panose="02010600030101010101" pitchFamily="2" charset="-122"/>
            </a:endParaRPr>
          </a:p>
          <a:p>
            <a:pPr fontAlgn="base" latinLnBrk="1">
              <a:lnSpc>
                <a:spcPct val="150000"/>
              </a:lnSpc>
              <a:spcAft>
                <a:spcPts val="0"/>
              </a:spcAft>
            </a:pPr>
            <a:r>
              <a:rPr lang="zh-CN" altLang="zh-CN" sz="2000" dirty="0">
                <a:solidFill>
                  <a:srgbClr val="444444"/>
                </a:solidFill>
                <a:latin typeface="Times New Roman" panose="02020603050405020304" pitchFamily="18" charset="0"/>
                <a:cs typeface="Times New Roman" panose="02020603050405020304" pitchFamily="18" charset="0"/>
              </a:rPr>
              <a:t>如：癌症基因图谱</a:t>
            </a:r>
            <a:r>
              <a:rPr lang="en-US" altLang="zh-CN" sz="2000" dirty="0">
                <a:solidFill>
                  <a:srgbClr val="444444"/>
                </a:solidFill>
                <a:latin typeface="Times New Roman" panose="02020603050405020304" pitchFamily="18" charset="0"/>
                <a:cs typeface="宋体" panose="02010600030101010101" pitchFamily="2" charset="-122"/>
              </a:rPr>
              <a:t>(Cancer Genome Atlas, TCGA)</a:t>
            </a:r>
            <a:r>
              <a:rPr lang="en-US" altLang="zh-CN" sz="2000" dirty="0">
                <a:latin typeface="Times New Roman" panose="02020603050405020304" pitchFamily="18" charset="0"/>
                <a:cs typeface="宋体" panose="02010600030101010101" pitchFamily="2" charset="-122"/>
              </a:rPr>
              <a:t> </a:t>
            </a:r>
            <a:endParaRPr lang="zh-CN" altLang="zh-CN" sz="2000" dirty="0">
              <a:latin typeface="宋体" panose="02010600030101010101" pitchFamily="2" charset="-122"/>
              <a:cs typeface="宋体" panose="02010600030101010101" pitchFamily="2" charset="-122"/>
            </a:endParaRPr>
          </a:p>
          <a:p>
            <a:pPr indent="266700" fontAlgn="base" latinLnBrk="1">
              <a:lnSpc>
                <a:spcPct val="150000"/>
              </a:lnSpc>
              <a:spcAft>
                <a:spcPts val="0"/>
              </a:spcAft>
            </a:pPr>
            <a:r>
              <a:rPr lang="zh-CN" altLang="zh-CN" sz="2000" dirty="0">
                <a:solidFill>
                  <a:srgbClr val="444444"/>
                </a:solidFill>
                <a:latin typeface="Times New Roman" panose="02020603050405020304" pitchFamily="18" charset="0"/>
                <a:cs typeface="Times New Roman" panose="02020603050405020304" pitchFamily="18" charset="0"/>
              </a:rPr>
              <a:t>国际癌症基因组联盟</a:t>
            </a:r>
            <a:r>
              <a:rPr lang="en-US" altLang="zh-CN" sz="2000" dirty="0">
                <a:solidFill>
                  <a:srgbClr val="444444"/>
                </a:solidFill>
                <a:latin typeface="Times New Roman" panose="02020603050405020304" pitchFamily="18" charset="0"/>
                <a:cs typeface="宋体" panose="02010600030101010101" pitchFamily="2" charset="-122"/>
              </a:rPr>
              <a:t>(The International Cancer Genome Consortium, ICGC)</a:t>
            </a:r>
            <a:endParaRPr lang="zh-CN" altLang="zh-CN" sz="2000" dirty="0">
              <a:latin typeface="宋体" panose="02010600030101010101" pitchFamily="2" charset="-122"/>
              <a:cs typeface="宋体" panose="02010600030101010101" pitchFamily="2" charset="-122"/>
            </a:endParaRPr>
          </a:p>
          <a:p>
            <a:pPr indent="266700" fontAlgn="base" latinLnBrk="1">
              <a:lnSpc>
                <a:spcPct val="150000"/>
              </a:lnSpc>
              <a:spcAft>
                <a:spcPts val="0"/>
              </a:spcAft>
            </a:pPr>
            <a:r>
              <a:rPr lang="en-US" altLang="zh-CN" sz="2000" dirty="0">
                <a:solidFill>
                  <a:srgbClr val="444444"/>
                </a:solidFill>
                <a:latin typeface="Times New Roman" panose="02020603050405020304" pitchFamily="18" charset="0"/>
                <a:cs typeface="宋体" panose="02010600030101010101" pitchFamily="2" charset="-122"/>
              </a:rPr>
              <a:t>The Broad Institute's Genome Data Analysis Center (GDAC) </a:t>
            </a:r>
            <a:endParaRPr lang="zh-CN" altLang="zh-CN" sz="2000" dirty="0">
              <a:latin typeface="宋体" panose="02010600030101010101" pitchFamily="2" charset="-122"/>
              <a:cs typeface="宋体" panose="02010600030101010101" pitchFamily="2" charset="-122"/>
            </a:endParaRPr>
          </a:p>
          <a:p>
            <a:pPr indent="266700" fontAlgn="base" latinLnBrk="1">
              <a:lnSpc>
                <a:spcPts val="2025"/>
              </a:lnSpc>
              <a:spcAft>
                <a:spcPts val="0"/>
              </a:spcAft>
            </a:pPr>
            <a:r>
              <a:rPr lang="en-US" altLang="zh-CN" sz="2400" dirty="0">
                <a:solidFill>
                  <a:srgbClr val="444444"/>
                </a:solidFill>
                <a:latin typeface="Times New Roman" panose="02020603050405020304" pitchFamily="18" charset="0"/>
                <a:cs typeface="宋体" panose="02010600030101010101" pitchFamily="2" charset="-122"/>
              </a:rPr>
              <a:t>…….</a:t>
            </a:r>
            <a:endParaRPr lang="zh-CN" altLang="zh-CN" sz="2400" dirty="0">
              <a:latin typeface="宋体" panose="02010600030101010101" pitchFamily="2" charset="-122"/>
              <a:cs typeface="宋体" panose="02010600030101010101" pitchFamily="2" charset="-122"/>
            </a:endParaRPr>
          </a:p>
        </p:txBody>
      </p:sp>
      <p:sp>
        <p:nvSpPr>
          <p:cNvPr id="5" name="圆角矩形 4"/>
          <p:cNvSpPr/>
          <p:nvPr/>
        </p:nvSpPr>
        <p:spPr>
          <a:xfrm>
            <a:off x="3009012" y="2565322"/>
            <a:ext cx="6485862" cy="2583712"/>
          </a:xfrm>
          <a:prstGeom prst="round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solidFill>
              </a:rPr>
              <a:t>    迄今为止</a:t>
            </a:r>
            <a:r>
              <a:rPr lang="zh-CN" altLang="en-US" sz="2000" dirty="0">
                <a:solidFill>
                  <a:schemeClr val="tx1"/>
                </a:solidFill>
              </a:rPr>
              <a:t>，</a:t>
            </a:r>
            <a:r>
              <a:rPr lang="en-US" altLang="zh-CN" sz="2000" dirty="0" err="1">
                <a:solidFill>
                  <a:schemeClr val="tx1"/>
                </a:solidFill>
              </a:rPr>
              <a:t>cBioPortal</a:t>
            </a:r>
            <a:r>
              <a:rPr lang="zh-CN" altLang="en-US" sz="2000" dirty="0">
                <a:solidFill>
                  <a:schemeClr val="tx1"/>
                </a:solidFill>
              </a:rPr>
              <a:t>包含了</a:t>
            </a:r>
            <a:r>
              <a:rPr lang="en-US" altLang="zh-CN" sz="2000" dirty="0">
                <a:solidFill>
                  <a:schemeClr val="tx1"/>
                </a:solidFill>
              </a:rPr>
              <a:t>10</a:t>
            </a:r>
            <a:r>
              <a:rPr lang="zh-CN" altLang="en-US" sz="2000" dirty="0">
                <a:solidFill>
                  <a:schemeClr val="tx1"/>
                </a:solidFill>
              </a:rPr>
              <a:t>已发表的肿瘤研究结果和</a:t>
            </a:r>
            <a:r>
              <a:rPr lang="en-US" altLang="zh-CN" sz="2000" dirty="0">
                <a:solidFill>
                  <a:schemeClr val="tx1"/>
                </a:solidFill>
              </a:rPr>
              <a:t>20</a:t>
            </a:r>
            <a:r>
              <a:rPr lang="zh-CN" altLang="en-US" sz="2000" dirty="0">
                <a:solidFill>
                  <a:schemeClr val="tx1"/>
                </a:solidFill>
              </a:rPr>
              <a:t>多个</a:t>
            </a:r>
            <a:r>
              <a:rPr lang="en-US" altLang="zh-CN" sz="2000" dirty="0">
                <a:solidFill>
                  <a:schemeClr val="tx1"/>
                </a:solidFill>
              </a:rPr>
              <a:t>TCGA</a:t>
            </a:r>
            <a:r>
              <a:rPr lang="zh-CN" altLang="en-US" sz="2000" dirty="0">
                <a:solidFill>
                  <a:schemeClr val="tx1"/>
                </a:solidFill>
              </a:rPr>
              <a:t>的结果，每个肿瘤样本和数据均可从上述网站下载</a:t>
            </a:r>
            <a:r>
              <a:rPr lang="zh-CN" altLang="en-US" sz="2000" dirty="0" smtClean="0">
                <a:solidFill>
                  <a:schemeClr val="tx1"/>
                </a:solidFill>
              </a:rPr>
              <a:t>。</a:t>
            </a:r>
            <a:endParaRPr lang="en-US" altLang="zh-CN" sz="2000" dirty="0" smtClean="0">
              <a:solidFill>
                <a:schemeClr val="tx1"/>
              </a:solidFill>
            </a:endParaRPr>
          </a:p>
          <a:p>
            <a:r>
              <a:rPr lang="en-US" altLang="zh-CN" sz="2000" dirty="0">
                <a:solidFill>
                  <a:schemeClr val="tx1"/>
                </a:solidFill>
              </a:rPr>
              <a:t> </a:t>
            </a:r>
            <a:r>
              <a:rPr lang="en-US" altLang="zh-CN" sz="2000" dirty="0" smtClean="0">
                <a:solidFill>
                  <a:schemeClr val="tx1"/>
                </a:solidFill>
              </a:rPr>
              <a:t>    </a:t>
            </a:r>
            <a:r>
              <a:rPr lang="en-US" altLang="zh-CN" sz="2000" dirty="0" err="1" smtClean="0">
                <a:solidFill>
                  <a:schemeClr val="tx1"/>
                </a:solidFill>
              </a:rPr>
              <a:t>cBio</a:t>
            </a:r>
            <a:r>
              <a:rPr lang="en-US" altLang="zh-CN" sz="2000" dirty="0" smtClean="0">
                <a:solidFill>
                  <a:schemeClr val="tx1"/>
                </a:solidFill>
              </a:rPr>
              <a:t> </a:t>
            </a:r>
            <a:r>
              <a:rPr lang="en-US" altLang="zh-CN" sz="2000" dirty="0">
                <a:solidFill>
                  <a:schemeClr val="tx1"/>
                </a:solidFill>
              </a:rPr>
              <a:t>Cancer Genomics Portal</a:t>
            </a:r>
            <a:r>
              <a:rPr lang="zh-CN" altLang="en-US" sz="2000" dirty="0">
                <a:solidFill>
                  <a:schemeClr val="tx1"/>
                </a:solidFill>
              </a:rPr>
              <a:t>将收集得到的数据进行整合、分析，为不熟悉计算机操作、无生物信息学背景的研究人员提供便利。</a:t>
            </a:r>
          </a:p>
        </p:txBody>
      </p:sp>
    </p:spTree>
    <p:extLst>
      <p:ext uri="{BB962C8B-B14F-4D97-AF65-F5344CB8AC3E}">
        <p14:creationId xmlns:p14="http://schemas.microsoft.com/office/powerpoint/2010/main" val="38456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0248" y="129420"/>
            <a:ext cx="10937977" cy="731817"/>
          </a:xfrm>
        </p:spPr>
        <p:txBody>
          <a:bodyPr>
            <a:normAutofit fontScale="90000"/>
          </a:bodyPr>
          <a:lstStyle/>
          <a:p>
            <a:r>
              <a:rPr lang="en-US" altLang="zh-CN" dirty="0" smtClean="0"/>
              <a:t>Program overview of the Cancer </a:t>
            </a:r>
            <a:r>
              <a:rPr lang="en-US" altLang="zh-CN" dirty="0"/>
              <a:t>Genome Atlas (TCGA</a:t>
            </a:r>
            <a:r>
              <a:rPr lang="en-US" altLang="zh-CN" dirty="0" smtClean="0"/>
              <a:t>) </a:t>
            </a:r>
            <a:endParaRPr lang="zh-CN" altLang="en-US" dirty="0"/>
          </a:p>
        </p:txBody>
      </p:sp>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340248" y="1010093"/>
            <a:ext cx="5316279" cy="5358810"/>
          </a:xfrm>
        </p:spPr>
      </p:pic>
      <p:sp>
        <p:nvSpPr>
          <p:cNvPr id="6" name="圆角矩形 5"/>
          <p:cNvSpPr/>
          <p:nvPr/>
        </p:nvSpPr>
        <p:spPr>
          <a:xfrm>
            <a:off x="5809236" y="1318437"/>
            <a:ext cx="6283842" cy="5050466"/>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smtClean="0">
                <a:solidFill>
                  <a:schemeClr val="tx1"/>
                </a:solidFill>
              </a:rPr>
              <a:t>合作机构</a:t>
            </a:r>
            <a:r>
              <a:rPr lang="zh-CN" altLang="en-US" dirty="0" smtClean="0">
                <a:solidFill>
                  <a:schemeClr val="tx1"/>
                </a:solidFill>
              </a:rPr>
              <a:t>：</a:t>
            </a:r>
            <a:r>
              <a:rPr lang="en-US" altLang="zh-CN" dirty="0" smtClean="0">
                <a:solidFill>
                  <a:schemeClr val="tx1"/>
                </a:solidFill>
              </a:rPr>
              <a:t>Collaboration between the National </a:t>
            </a:r>
            <a:r>
              <a:rPr lang="en-US" altLang="zh-CN" dirty="0">
                <a:solidFill>
                  <a:schemeClr val="tx1"/>
                </a:solidFill>
              </a:rPr>
              <a:t>Cancer Institute (NCI) and National Human Genome Research Institute (</a:t>
            </a:r>
            <a:r>
              <a:rPr lang="en-US" altLang="zh-CN" dirty="0" smtClean="0">
                <a:solidFill>
                  <a:schemeClr val="tx1"/>
                </a:solidFill>
              </a:rPr>
              <a:t>NHGRI)</a:t>
            </a:r>
          </a:p>
          <a:p>
            <a:pPr>
              <a:lnSpc>
                <a:spcPct val="150000"/>
              </a:lnSpc>
            </a:pPr>
            <a:r>
              <a:rPr lang="zh-CN" altLang="en-US" b="1" dirty="0" smtClean="0">
                <a:solidFill>
                  <a:schemeClr val="tx1"/>
                </a:solidFill>
              </a:rPr>
              <a:t>癌症种类</a:t>
            </a:r>
            <a:r>
              <a:rPr lang="zh-CN" altLang="en-US" dirty="0" smtClean="0">
                <a:solidFill>
                  <a:schemeClr val="tx1"/>
                </a:solidFill>
              </a:rPr>
              <a:t>：</a:t>
            </a:r>
            <a:r>
              <a:rPr lang="en-US" altLang="zh-CN" dirty="0" smtClean="0">
                <a:solidFill>
                  <a:schemeClr val="tx1"/>
                </a:solidFill>
              </a:rPr>
              <a:t>33 </a:t>
            </a:r>
            <a:r>
              <a:rPr lang="en-US" altLang="zh-CN" dirty="0">
                <a:solidFill>
                  <a:schemeClr val="tx1"/>
                </a:solidFill>
              </a:rPr>
              <a:t>types of cancer. </a:t>
            </a:r>
            <a:endParaRPr lang="en-US" altLang="zh-CN" dirty="0" smtClean="0">
              <a:solidFill>
                <a:schemeClr val="tx1"/>
              </a:solidFill>
            </a:endParaRPr>
          </a:p>
          <a:p>
            <a:pPr>
              <a:lnSpc>
                <a:spcPct val="150000"/>
              </a:lnSpc>
            </a:pPr>
            <a:r>
              <a:rPr lang="zh-CN" altLang="en-US" b="1" dirty="0" smtClean="0">
                <a:solidFill>
                  <a:schemeClr val="tx1"/>
                </a:solidFill>
              </a:rPr>
              <a:t>数据库容量集</a:t>
            </a:r>
            <a:r>
              <a:rPr lang="zh-CN" altLang="en-US" dirty="0" smtClean="0">
                <a:solidFill>
                  <a:schemeClr val="tx1"/>
                </a:solidFill>
              </a:rPr>
              <a:t>：</a:t>
            </a:r>
            <a:r>
              <a:rPr lang="en-US" altLang="zh-CN" dirty="0" smtClean="0">
                <a:solidFill>
                  <a:schemeClr val="tx1"/>
                </a:solidFill>
              </a:rPr>
              <a:t>2.5 </a:t>
            </a:r>
            <a:r>
              <a:rPr lang="en-US" altLang="zh-CN" dirty="0">
                <a:solidFill>
                  <a:schemeClr val="tx1"/>
                </a:solidFill>
              </a:rPr>
              <a:t>petabytes of data describing tumor tissue and matched normal tissues </a:t>
            </a:r>
            <a:endParaRPr lang="en-US" altLang="zh-CN" dirty="0" smtClean="0">
              <a:solidFill>
                <a:schemeClr val="tx1"/>
              </a:solidFill>
            </a:endParaRPr>
          </a:p>
          <a:p>
            <a:pPr>
              <a:lnSpc>
                <a:spcPct val="150000"/>
              </a:lnSpc>
            </a:pPr>
            <a:r>
              <a:rPr lang="zh-CN" altLang="en-US" b="1" dirty="0" smtClean="0">
                <a:solidFill>
                  <a:schemeClr val="tx1"/>
                </a:solidFill>
              </a:rPr>
              <a:t>病人样本量</a:t>
            </a:r>
            <a:r>
              <a:rPr lang="zh-CN" altLang="en-US" dirty="0" smtClean="0">
                <a:solidFill>
                  <a:schemeClr val="tx1"/>
                </a:solidFill>
              </a:rPr>
              <a:t>：</a:t>
            </a:r>
            <a:r>
              <a:rPr lang="en-US" altLang="zh-CN" dirty="0">
                <a:solidFill>
                  <a:schemeClr val="tx1"/>
                </a:solidFill>
              </a:rPr>
              <a:t>M</a:t>
            </a:r>
            <a:r>
              <a:rPr lang="en-US" altLang="zh-CN" dirty="0" smtClean="0">
                <a:solidFill>
                  <a:schemeClr val="tx1"/>
                </a:solidFill>
              </a:rPr>
              <a:t>ore </a:t>
            </a:r>
            <a:r>
              <a:rPr lang="en-US" altLang="zh-CN" dirty="0">
                <a:solidFill>
                  <a:schemeClr val="tx1"/>
                </a:solidFill>
              </a:rPr>
              <a:t>than 11,000 </a:t>
            </a:r>
            <a:r>
              <a:rPr lang="en-US" altLang="zh-CN" dirty="0" smtClean="0">
                <a:solidFill>
                  <a:schemeClr val="tx1"/>
                </a:solidFill>
              </a:rPr>
              <a:t>patients</a:t>
            </a:r>
          </a:p>
          <a:p>
            <a:pPr>
              <a:lnSpc>
                <a:spcPct val="150000"/>
              </a:lnSpc>
            </a:pPr>
            <a:r>
              <a:rPr lang="zh-CN" altLang="en-US" b="1" dirty="0" smtClean="0">
                <a:solidFill>
                  <a:schemeClr val="tx1"/>
                </a:solidFill>
              </a:rPr>
              <a:t>数据是否公开</a:t>
            </a:r>
            <a:r>
              <a:rPr lang="zh-CN" altLang="en-US" dirty="0" smtClean="0">
                <a:solidFill>
                  <a:schemeClr val="tx1"/>
                </a:solidFill>
              </a:rPr>
              <a:t>：</a:t>
            </a:r>
            <a:r>
              <a:rPr lang="en-US" altLang="zh-CN" dirty="0">
                <a:solidFill>
                  <a:srgbClr val="FF0000"/>
                </a:solidFill>
              </a:rPr>
              <a:t>P</a:t>
            </a:r>
            <a:r>
              <a:rPr lang="en-US" altLang="zh-CN" dirty="0" smtClean="0">
                <a:solidFill>
                  <a:srgbClr val="FF0000"/>
                </a:solidFill>
              </a:rPr>
              <a:t>ublically </a:t>
            </a:r>
            <a:r>
              <a:rPr lang="en-US" altLang="zh-CN" dirty="0">
                <a:solidFill>
                  <a:srgbClr val="FF0000"/>
                </a:solidFill>
              </a:rPr>
              <a:t>available</a:t>
            </a:r>
            <a:r>
              <a:rPr lang="en-US" altLang="zh-CN" dirty="0">
                <a:solidFill>
                  <a:schemeClr val="tx1"/>
                </a:solidFill>
              </a:rPr>
              <a:t> </a:t>
            </a:r>
            <a:endParaRPr lang="en-US" altLang="zh-CN" dirty="0" smtClean="0">
              <a:solidFill>
                <a:schemeClr val="tx1"/>
              </a:solidFill>
            </a:endParaRPr>
          </a:p>
          <a:p>
            <a:pPr>
              <a:lnSpc>
                <a:spcPct val="150000"/>
              </a:lnSpc>
            </a:pPr>
            <a:endParaRPr lang="en-US" altLang="zh-CN" sz="1600" b="1" dirty="0" smtClean="0">
              <a:solidFill>
                <a:schemeClr val="tx1"/>
              </a:solidFill>
            </a:endParaRPr>
          </a:p>
          <a:p>
            <a:pPr>
              <a:lnSpc>
                <a:spcPct val="150000"/>
              </a:lnSpc>
            </a:pPr>
            <a:r>
              <a:rPr lang="en-US" altLang="zh-CN" sz="1600" b="1" dirty="0" smtClean="0">
                <a:solidFill>
                  <a:schemeClr val="tx1"/>
                </a:solidFill>
              </a:rPr>
              <a:t>PS: </a:t>
            </a:r>
            <a:r>
              <a:rPr lang="en-US" altLang="zh-CN" sz="1600" dirty="0" smtClean="0">
                <a:solidFill>
                  <a:schemeClr val="tx1"/>
                </a:solidFill>
              </a:rPr>
              <a:t>The data have contributed to more than a thousand studies of cancer by independent researchers and to the TCGA research network publications.</a:t>
            </a:r>
            <a:endParaRPr lang="zh-CN" altLang="en-US" sz="1600" dirty="0">
              <a:solidFill>
                <a:schemeClr val="tx1"/>
              </a:solidFill>
            </a:endParaRPr>
          </a:p>
        </p:txBody>
      </p:sp>
    </p:spTree>
    <p:extLst>
      <p:ext uri="{BB962C8B-B14F-4D97-AF65-F5344CB8AC3E}">
        <p14:creationId xmlns:p14="http://schemas.microsoft.com/office/powerpoint/2010/main" val="3504077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149" y="171951"/>
            <a:ext cx="10364451" cy="806246"/>
          </a:xfrm>
        </p:spPr>
        <p:txBody>
          <a:bodyPr/>
          <a:lstStyle/>
          <a:p>
            <a:r>
              <a:rPr lang="zh-CN" altLang="en-US" dirty="0" smtClean="0"/>
              <a:t>主要功能</a:t>
            </a:r>
            <a:endParaRPr lang="zh-CN" altLang="en-US" dirty="0"/>
          </a:p>
        </p:txBody>
      </p:sp>
      <p:sp>
        <p:nvSpPr>
          <p:cNvPr id="3" name="内容占位符 2"/>
          <p:cNvSpPr>
            <a:spLocks noGrp="1"/>
          </p:cNvSpPr>
          <p:nvPr>
            <p:ph sz="quarter" idx="13"/>
          </p:nvPr>
        </p:nvSpPr>
        <p:spPr>
          <a:xfrm>
            <a:off x="913774" y="1222744"/>
            <a:ext cx="10363826" cy="4568455"/>
          </a:xfrm>
        </p:spPr>
        <p:txBody>
          <a:bodyPr>
            <a:normAutofit fontScale="77500" lnSpcReduction="20000"/>
          </a:bodyPr>
          <a:lstStyle/>
          <a:p>
            <a:pPr marL="0" indent="0" fontAlgn="base" latinLnBrk="1">
              <a:lnSpc>
                <a:spcPct val="150000"/>
              </a:lnSpc>
              <a:buNone/>
            </a:pPr>
            <a:r>
              <a:rPr lang="zh-CN" altLang="en-US" dirty="0" smtClean="0"/>
              <a:t>（</a:t>
            </a:r>
            <a:r>
              <a:rPr lang="en-US" altLang="zh-CN" dirty="0" smtClean="0"/>
              <a:t>1</a:t>
            </a:r>
            <a:r>
              <a:rPr lang="zh-CN" altLang="en-US" dirty="0" smtClean="0"/>
              <a:t>）</a:t>
            </a:r>
            <a:r>
              <a:rPr lang="en-US" altLang="zh-CN" dirty="0" err="1" smtClean="0"/>
              <a:t>cBioPortal</a:t>
            </a:r>
            <a:r>
              <a:rPr lang="zh-CN" altLang="zh-CN" dirty="0"/>
              <a:t>以可视化的角度分析基因、样本和数据类型，方便了研究人员探求多维癌症基因组数据，可通过查询，验证一些假设。</a:t>
            </a:r>
          </a:p>
          <a:p>
            <a:pPr marL="0" indent="0" fontAlgn="base" latinLnBrk="1">
              <a:lnSpc>
                <a:spcPct val="150000"/>
              </a:lnSpc>
              <a:buNone/>
            </a:pPr>
            <a:r>
              <a:rPr lang="zh-CN" altLang="en-US" dirty="0" smtClean="0"/>
              <a:t>（</a:t>
            </a:r>
            <a:r>
              <a:rPr lang="en-US" altLang="zh-CN" dirty="0" smtClean="0"/>
              <a:t>2</a:t>
            </a:r>
            <a:r>
              <a:rPr lang="zh-CN" altLang="en-US" dirty="0" smtClean="0"/>
              <a:t>）</a:t>
            </a:r>
            <a:r>
              <a:rPr lang="en-US" altLang="zh-CN" dirty="0" err="1" smtClean="0"/>
              <a:t>cBioPortal</a:t>
            </a:r>
            <a:r>
              <a:rPr lang="zh-CN" altLang="zh-CN" dirty="0" smtClean="0"/>
              <a:t>将</a:t>
            </a:r>
            <a:r>
              <a:rPr lang="zh-CN" altLang="zh-CN" dirty="0"/>
              <a:t>收集的临床样本从基因水平上进行整合和简化，数据类型包括：体细胞突变，</a:t>
            </a:r>
            <a:r>
              <a:rPr lang="en-US" altLang="zh-CN" dirty="0"/>
              <a:t>DNA</a:t>
            </a:r>
            <a:r>
              <a:rPr lang="zh-CN" altLang="zh-CN" dirty="0"/>
              <a:t>拷贝数改变，</a:t>
            </a:r>
            <a:r>
              <a:rPr lang="en-US" altLang="zh-CN" dirty="0"/>
              <a:t>mRNA</a:t>
            </a:r>
            <a:r>
              <a:rPr lang="zh-CN" altLang="zh-CN" dirty="0"/>
              <a:t>和</a:t>
            </a:r>
            <a:r>
              <a:rPr lang="en-US" altLang="zh-CN" dirty="0"/>
              <a:t>microRNA</a:t>
            </a:r>
            <a:r>
              <a:rPr lang="zh-CN" altLang="zh-CN" dirty="0"/>
              <a:t>表达，</a:t>
            </a:r>
            <a:r>
              <a:rPr lang="en-US" altLang="zh-CN" dirty="0"/>
              <a:t>DNA</a:t>
            </a:r>
            <a:r>
              <a:rPr lang="zh-CN" altLang="zh-CN" dirty="0"/>
              <a:t>甲基化，蛋白丰度以及磷酸化蛋白丰度。感兴趣的基因均可查询其特定的生物学特性，如基因突变率，纯合子缺失率，基因扩增率，</a:t>
            </a:r>
            <a:r>
              <a:rPr lang="en-US" altLang="zh-CN" dirty="0"/>
              <a:t>mRNA</a:t>
            </a:r>
            <a:r>
              <a:rPr lang="zh-CN" altLang="zh-CN" dirty="0"/>
              <a:t>和</a:t>
            </a:r>
            <a:r>
              <a:rPr lang="en-US" altLang="zh-CN" dirty="0" err="1"/>
              <a:t>miRNA</a:t>
            </a:r>
            <a:r>
              <a:rPr lang="zh-CN" altLang="zh-CN" dirty="0"/>
              <a:t>的增加或减少，蛋白质的增加或减少等。</a:t>
            </a:r>
          </a:p>
          <a:p>
            <a:pPr marL="0" indent="0" fontAlgn="base" latinLnBrk="1">
              <a:lnSpc>
                <a:spcPct val="150000"/>
              </a:lnSpc>
              <a:buNone/>
            </a:pPr>
            <a:r>
              <a:rPr lang="zh-CN" altLang="en-US" dirty="0" smtClean="0"/>
              <a:t>（</a:t>
            </a:r>
            <a:r>
              <a:rPr lang="en-US" altLang="zh-CN" dirty="0" smtClean="0"/>
              <a:t>3</a:t>
            </a:r>
            <a:r>
              <a:rPr lang="zh-CN" altLang="en-US" dirty="0" smtClean="0"/>
              <a:t>）</a:t>
            </a:r>
            <a:r>
              <a:rPr lang="en-US" altLang="zh-CN" dirty="0" err="1" smtClean="0"/>
              <a:t>cBioPortal</a:t>
            </a:r>
            <a:r>
              <a:rPr lang="zh-CN" altLang="zh-CN" dirty="0"/>
              <a:t>提供的分析选项有癌症基因组数据，基因水平改变的引起的相关生物功能变化，综合分析基因组数据和临床资料，患者数据等。</a:t>
            </a:r>
          </a:p>
          <a:p>
            <a:endParaRPr lang="zh-CN" altLang="en-US" dirty="0"/>
          </a:p>
        </p:txBody>
      </p:sp>
    </p:spTree>
    <p:extLst>
      <p:ext uri="{BB962C8B-B14F-4D97-AF65-F5344CB8AC3E}">
        <p14:creationId xmlns:p14="http://schemas.microsoft.com/office/powerpoint/2010/main" val="7886889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913774" y="850605"/>
            <a:ext cx="10363826" cy="5539561"/>
          </a:xfrm>
        </p:spPr>
        <p:txBody>
          <a:bodyPr/>
          <a:lstStyle/>
          <a:p>
            <a:endParaRPr lang="en-US" altLang="zh-CN" dirty="0" smtClean="0"/>
          </a:p>
          <a:p>
            <a:endParaRPr lang="zh-CN" altLang="en-US" dirty="0"/>
          </a:p>
        </p:txBody>
      </p:sp>
      <p:pic>
        <p:nvPicPr>
          <p:cNvPr id="4" name="图片 3"/>
          <p:cNvPicPr>
            <a:picLocks noChangeAspect="1"/>
          </p:cNvPicPr>
          <p:nvPr/>
        </p:nvPicPr>
        <p:blipFill>
          <a:blip r:embed="rId2" cstate="print"/>
          <a:stretch>
            <a:fillRect/>
          </a:stretch>
        </p:blipFill>
        <p:spPr>
          <a:xfrm>
            <a:off x="850290" y="685799"/>
            <a:ext cx="10490792" cy="5869171"/>
          </a:xfrm>
          <a:prstGeom prst="rect">
            <a:avLst/>
          </a:prstGeom>
        </p:spPr>
      </p:pic>
      <p:sp>
        <p:nvSpPr>
          <p:cNvPr id="12" name="矩形 11"/>
          <p:cNvSpPr/>
          <p:nvPr/>
        </p:nvSpPr>
        <p:spPr>
          <a:xfrm>
            <a:off x="3678809" y="176841"/>
            <a:ext cx="4833754"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rPr>
              <a:t>http://www.cbioportal.org/</a:t>
            </a:r>
          </a:p>
        </p:txBody>
      </p:sp>
      <p:sp>
        <p:nvSpPr>
          <p:cNvPr id="13" name="文本框 12"/>
          <p:cNvSpPr txBox="1"/>
          <p:nvPr/>
        </p:nvSpPr>
        <p:spPr>
          <a:xfrm>
            <a:off x="2398411" y="176841"/>
            <a:ext cx="2158409" cy="461665"/>
          </a:xfrm>
          <a:prstGeom prst="rect">
            <a:avLst/>
          </a:prstGeom>
          <a:noFill/>
        </p:spPr>
        <p:txBody>
          <a:bodyPr wrap="square" rtlCol="0">
            <a:spAutoFit/>
          </a:bodyPr>
          <a:lstStyle/>
          <a:p>
            <a:r>
              <a:rPr lang="zh-CN" altLang="en-US" sz="2400" b="1" dirty="0" smtClean="0">
                <a:solidFill>
                  <a:srgbClr val="FF0000"/>
                </a:solidFill>
              </a:rPr>
              <a:t>     </a:t>
            </a:r>
            <a:endParaRPr lang="zh-CN" altLang="en-US" sz="2400" b="1" dirty="0">
              <a:solidFill>
                <a:srgbClr val="FF0000"/>
              </a:solidFill>
            </a:endParaRPr>
          </a:p>
        </p:txBody>
      </p:sp>
    </p:spTree>
    <p:extLst>
      <p:ext uri="{BB962C8B-B14F-4D97-AF65-F5344CB8AC3E}">
        <p14:creationId xmlns:p14="http://schemas.microsoft.com/office/powerpoint/2010/main" val="30475762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6"/>
          <p:cNvSpPr txBox="1">
            <a:spLocks noGrp="1"/>
          </p:cNvSpPr>
          <p:nvPr>
            <p:ph type="title"/>
          </p:nvPr>
        </p:nvSpPr>
        <p:spPr>
          <a:xfrm>
            <a:off x="711756" y="292209"/>
            <a:ext cx="10962793" cy="480131"/>
          </a:xfrm>
          <a:prstGeom prst="rect">
            <a:avLst/>
          </a:prstGeom>
          <a:noFill/>
        </p:spPr>
        <p:txBody>
          <a:bodyPr wrap="square" rtlCol="0">
            <a:spAutoFit/>
          </a:bodyPr>
          <a:lstStyle/>
          <a:p>
            <a:r>
              <a:rPr lang="en-US" sz="2800" b="1" cap="none" dirty="0" smtClean="0"/>
              <a:t>The </a:t>
            </a:r>
            <a:r>
              <a:rPr lang="en-US" sz="2800" b="1" cap="none" dirty="0" err="1" smtClean="0"/>
              <a:t>cbioportal</a:t>
            </a:r>
            <a:r>
              <a:rPr lang="en-US" sz="2800" b="1" cap="none" dirty="0" smtClean="0"/>
              <a:t> for cancer genomics: data to knowledge</a:t>
            </a:r>
            <a:endParaRPr lang="en-US" sz="2800" b="1" cap="none" dirty="0"/>
          </a:p>
        </p:txBody>
      </p:sp>
      <p:pic>
        <p:nvPicPr>
          <p:cNvPr id="5" name="Picture 23"/>
          <p:cNvPicPr>
            <a:picLocks noGrp="1" noChangeAspect="1"/>
          </p:cNvPicPr>
          <p:nvPr>
            <p:ph sz="quarter" idx="13"/>
          </p:nvPr>
        </p:nvPicPr>
        <p:blipFill>
          <a:blip r:embed="rId2" cstate="print"/>
          <a:stretch>
            <a:fillRect/>
          </a:stretch>
        </p:blipFill>
        <p:spPr>
          <a:xfrm>
            <a:off x="263355" y="1043631"/>
            <a:ext cx="1831262" cy="1423124"/>
          </a:xfrm>
          <a:prstGeom prst="rect">
            <a:avLst/>
          </a:prstGeom>
        </p:spPr>
      </p:pic>
      <p:pic>
        <p:nvPicPr>
          <p:cNvPr id="7" name="图片 6"/>
          <p:cNvPicPr>
            <a:picLocks noChangeAspect="1"/>
          </p:cNvPicPr>
          <p:nvPr/>
        </p:nvPicPr>
        <p:blipFill>
          <a:blip r:embed="rId3" cstate="print"/>
          <a:stretch>
            <a:fillRect/>
          </a:stretch>
        </p:blipFill>
        <p:spPr>
          <a:xfrm>
            <a:off x="2163328" y="1463686"/>
            <a:ext cx="975445" cy="304826"/>
          </a:xfrm>
          <a:prstGeom prst="rect">
            <a:avLst/>
          </a:prstGeom>
        </p:spPr>
      </p:pic>
      <p:pic>
        <p:nvPicPr>
          <p:cNvPr id="8" name="图片 7"/>
          <p:cNvPicPr>
            <a:picLocks noChangeAspect="1"/>
          </p:cNvPicPr>
          <p:nvPr/>
        </p:nvPicPr>
        <p:blipFill>
          <a:blip r:embed="rId4" cstate="print"/>
          <a:stretch>
            <a:fillRect/>
          </a:stretch>
        </p:blipFill>
        <p:spPr>
          <a:xfrm>
            <a:off x="3138772" y="1011732"/>
            <a:ext cx="1699041" cy="1423124"/>
          </a:xfrm>
          <a:prstGeom prst="rect">
            <a:avLst/>
          </a:prstGeom>
        </p:spPr>
      </p:pic>
      <p:pic>
        <p:nvPicPr>
          <p:cNvPr id="9" name="图片 8"/>
          <p:cNvPicPr>
            <a:picLocks noChangeAspect="1"/>
          </p:cNvPicPr>
          <p:nvPr/>
        </p:nvPicPr>
        <p:blipFill>
          <a:blip r:embed="rId3" cstate="print"/>
          <a:stretch>
            <a:fillRect/>
          </a:stretch>
        </p:blipFill>
        <p:spPr>
          <a:xfrm>
            <a:off x="4927792" y="1463686"/>
            <a:ext cx="975445" cy="304826"/>
          </a:xfrm>
          <a:prstGeom prst="rect">
            <a:avLst/>
          </a:prstGeom>
        </p:spPr>
      </p:pic>
      <p:pic>
        <p:nvPicPr>
          <p:cNvPr id="10" name="图片 9"/>
          <p:cNvPicPr>
            <a:picLocks noChangeAspect="1"/>
          </p:cNvPicPr>
          <p:nvPr/>
        </p:nvPicPr>
        <p:blipFill>
          <a:blip r:embed="rId5" cstate="print"/>
          <a:stretch>
            <a:fillRect/>
          </a:stretch>
        </p:blipFill>
        <p:spPr>
          <a:xfrm>
            <a:off x="5940051" y="1001099"/>
            <a:ext cx="1343249" cy="756780"/>
          </a:xfrm>
          <a:prstGeom prst="rect">
            <a:avLst/>
          </a:prstGeom>
        </p:spPr>
      </p:pic>
      <p:pic>
        <p:nvPicPr>
          <p:cNvPr id="11" name="图片 10"/>
          <p:cNvPicPr>
            <a:picLocks noChangeAspect="1"/>
          </p:cNvPicPr>
          <p:nvPr/>
        </p:nvPicPr>
        <p:blipFill>
          <a:blip r:embed="rId5" cstate="print"/>
          <a:stretch>
            <a:fillRect/>
          </a:stretch>
        </p:blipFill>
        <p:spPr>
          <a:xfrm>
            <a:off x="5950684" y="1768512"/>
            <a:ext cx="1343249" cy="666344"/>
          </a:xfrm>
          <a:prstGeom prst="rect">
            <a:avLst/>
          </a:prstGeom>
        </p:spPr>
      </p:pic>
      <p:pic>
        <p:nvPicPr>
          <p:cNvPr id="12" name="图片 11"/>
          <p:cNvPicPr>
            <a:picLocks noChangeAspect="1"/>
          </p:cNvPicPr>
          <p:nvPr/>
        </p:nvPicPr>
        <p:blipFill>
          <a:blip r:embed="rId3" cstate="print"/>
          <a:stretch>
            <a:fillRect/>
          </a:stretch>
        </p:blipFill>
        <p:spPr>
          <a:xfrm>
            <a:off x="7415809" y="1450367"/>
            <a:ext cx="975445" cy="304826"/>
          </a:xfrm>
          <a:prstGeom prst="rect">
            <a:avLst/>
          </a:prstGeom>
        </p:spPr>
      </p:pic>
      <p:pic>
        <p:nvPicPr>
          <p:cNvPr id="13" name="图片 12"/>
          <p:cNvPicPr>
            <a:picLocks noChangeAspect="1"/>
          </p:cNvPicPr>
          <p:nvPr/>
        </p:nvPicPr>
        <p:blipFill>
          <a:blip r:embed="rId6" cstate="print"/>
          <a:stretch>
            <a:fillRect/>
          </a:stretch>
        </p:blipFill>
        <p:spPr>
          <a:xfrm>
            <a:off x="8381989" y="1011732"/>
            <a:ext cx="1487553" cy="870230"/>
          </a:xfrm>
          <a:prstGeom prst="rect">
            <a:avLst/>
          </a:prstGeom>
        </p:spPr>
      </p:pic>
      <p:pic>
        <p:nvPicPr>
          <p:cNvPr id="14" name="图片 13"/>
          <p:cNvPicPr>
            <a:picLocks noChangeAspect="1"/>
          </p:cNvPicPr>
          <p:nvPr/>
        </p:nvPicPr>
        <p:blipFill>
          <a:blip r:embed="rId6" cstate="print"/>
          <a:stretch>
            <a:fillRect/>
          </a:stretch>
        </p:blipFill>
        <p:spPr>
          <a:xfrm>
            <a:off x="8523763" y="1251124"/>
            <a:ext cx="1487553" cy="875388"/>
          </a:xfrm>
          <a:prstGeom prst="rect">
            <a:avLst/>
          </a:prstGeom>
        </p:spPr>
      </p:pic>
      <p:pic>
        <p:nvPicPr>
          <p:cNvPr id="15" name="图片 14"/>
          <p:cNvPicPr>
            <a:picLocks noChangeAspect="1"/>
          </p:cNvPicPr>
          <p:nvPr/>
        </p:nvPicPr>
        <p:blipFill>
          <a:blip r:embed="rId6" cstate="print"/>
          <a:stretch>
            <a:fillRect/>
          </a:stretch>
        </p:blipFill>
        <p:spPr>
          <a:xfrm>
            <a:off x="8656272" y="1594884"/>
            <a:ext cx="1487553" cy="839972"/>
          </a:xfrm>
          <a:prstGeom prst="rect">
            <a:avLst/>
          </a:prstGeom>
        </p:spPr>
      </p:pic>
      <p:sp>
        <p:nvSpPr>
          <p:cNvPr id="17" name="TextBox 24"/>
          <p:cNvSpPr txBox="1"/>
          <p:nvPr/>
        </p:nvSpPr>
        <p:spPr>
          <a:xfrm>
            <a:off x="236852" y="2584157"/>
            <a:ext cx="2059773" cy="369332"/>
          </a:xfrm>
          <a:prstGeom prst="rect">
            <a:avLst/>
          </a:prstGeom>
          <a:noFill/>
        </p:spPr>
        <p:txBody>
          <a:bodyPr wrap="square" rtlCol="0">
            <a:spAutoFit/>
          </a:bodyPr>
          <a:lstStyle/>
          <a:p>
            <a:r>
              <a:rPr lang="en-US" b="1" dirty="0" smtClean="0"/>
              <a:t>Tumor DNA / RNA</a:t>
            </a:r>
            <a:endParaRPr lang="en-US" b="1" dirty="0"/>
          </a:p>
        </p:txBody>
      </p:sp>
      <p:sp>
        <p:nvSpPr>
          <p:cNvPr id="18" name="TextBox 38"/>
          <p:cNvSpPr txBox="1"/>
          <p:nvPr/>
        </p:nvSpPr>
        <p:spPr>
          <a:xfrm>
            <a:off x="2651049" y="2602982"/>
            <a:ext cx="2665229" cy="646331"/>
          </a:xfrm>
          <a:prstGeom prst="rect">
            <a:avLst/>
          </a:prstGeom>
          <a:noFill/>
        </p:spPr>
        <p:txBody>
          <a:bodyPr wrap="square" rtlCol="0">
            <a:spAutoFit/>
          </a:bodyPr>
          <a:lstStyle/>
          <a:p>
            <a:pPr algn="ctr"/>
            <a:r>
              <a:rPr lang="en-US" b="1" dirty="0" smtClean="0"/>
              <a:t>DNA sequencer, </a:t>
            </a:r>
            <a:br>
              <a:rPr lang="en-US" b="1" dirty="0" smtClean="0"/>
            </a:br>
            <a:r>
              <a:rPr lang="en-US" b="1" dirty="0" smtClean="0"/>
              <a:t>microarrays …</a:t>
            </a:r>
            <a:endParaRPr lang="en-US" b="1" dirty="0"/>
          </a:p>
        </p:txBody>
      </p:sp>
      <p:sp>
        <p:nvSpPr>
          <p:cNvPr id="19" name="TextBox 39"/>
          <p:cNvSpPr txBox="1"/>
          <p:nvPr/>
        </p:nvSpPr>
        <p:spPr>
          <a:xfrm>
            <a:off x="5499196" y="2625068"/>
            <a:ext cx="2294465" cy="646331"/>
          </a:xfrm>
          <a:prstGeom prst="rect">
            <a:avLst/>
          </a:prstGeom>
          <a:noFill/>
        </p:spPr>
        <p:txBody>
          <a:bodyPr wrap="square" rtlCol="0">
            <a:spAutoFit/>
          </a:bodyPr>
          <a:lstStyle/>
          <a:p>
            <a:pPr algn="ctr"/>
            <a:r>
              <a:rPr lang="en-US" b="1" dirty="0" smtClean="0"/>
              <a:t>Tumor and normal</a:t>
            </a:r>
            <a:br>
              <a:rPr lang="en-US" b="1" dirty="0" smtClean="0"/>
            </a:br>
            <a:r>
              <a:rPr lang="en-US" b="1" dirty="0" smtClean="0"/>
              <a:t>sequences</a:t>
            </a:r>
          </a:p>
        </p:txBody>
      </p:sp>
      <p:sp>
        <p:nvSpPr>
          <p:cNvPr id="20" name="TextBox 45"/>
          <p:cNvSpPr txBox="1"/>
          <p:nvPr/>
        </p:nvSpPr>
        <p:spPr>
          <a:xfrm>
            <a:off x="8828038" y="2469506"/>
            <a:ext cx="1166556" cy="369332"/>
          </a:xfrm>
          <a:prstGeom prst="rect">
            <a:avLst/>
          </a:prstGeom>
          <a:noFill/>
        </p:spPr>
        <p:txBody>
          <a:bodyPr wrap="square" rtlCol="0">
            <a:spAutoFit/>
          </a:bodyPr>
          <a:lstStyle/>
          <a:p>
            <a:pPr algn="ctr"/>
            <a:r>
              <a:rPr lang="en-US" b="1" dirty="0" smtClean="0">
                <a:solidFill>
                  <a:srgbClr val="FF0000"/>
                </a:solidFill>
              </a:rPr>
              <a:t>Data</a:t>
            </a:r>
            <a:endParaRPr lang="en-US" b="1" dirty="0">
              <a:solidFill>
                <a:srgbClr val="FF0000"/>
              </a:solidFill>
            </a:endParaRPr>
          </a:p>
        </p:txBody>
      </p:sp>
      <p:sp>
        <p:nvSpPr>
          <p:cNvPr id="21" name="TextBox 1"/>
          <p:cNvSpPr txBox="1"/>
          <p:nvPr/>
        </p:nvSpPr>
        <p:spPr>
          <a:xfrm>
            <a:off x="8140996" y="2809184"/>
            <a:ext cx="2353344" cy="369332"/>
          </a:xfrm>
          <a:prstGeom prst="rect">
            <a:avLst/>
          </a:prstGeom>
          <a:noFill/>
        </p:spPr>
        <p:txBody>
          <a:bodyPr wrap="square" rtlCol="0">
            <a:spAutoFit/>
          </a:bodyPr>
          <a:lstStyle/>
          <a:p>
            <a:r>
              <a:rPr lang="en-US" b="1" dirty="0" err="1" smtClean="0"/>
              <a:t>bioinformaticians</a:t>
            </a:r>
            <a:endParaRPr lang="en-US" b="1" dirty="0"/>
          </a:p>
        </p:txBody>
      </p:sp>
      <p:sp>
        <p:nvSpPr>
          <p:cNvPr id="22" name="TextBox 22"/>
          <p:cNvSpPr txBox="1"/>
          <p:nvPr/>
        </p:nvSpPr>
        <p:spPr>
          <a:xfrm>
            <a:off x="9932846" y="2691950"/>
            <a:ext cx="1457642" cy="646331"/>
          </a:xfrm>
          <a:prstGeom prst="rect">
            <a:avLst/>
          </a:prstGeom>
          <a:noFill/>
        </p:spPr>
        <p:txBody>
          <a:bodyPr wrap="square" rtlCol="0">
            <a:spAutoFit/>
          </a:bodyPr>
          <a:lstStyle/>
          <a:p>
            <a:r>
              <a:rPr lang="en-US" b="1" dirty="0" smtClean="0"/>
              <a:t>biologists</a:t>
            </a:r>
          </a:p>
          <a:p>
            <a:r>
              <a:rPr lang="en-US" b="1" dirty="0" smtClean="0"/>
              <a:t>clinicians</a:t>
            </a:r>
            <a:endParaRPr lang="en-US" b="1" dirty="0"/>
          </a:p>
        </p:txBody>
      </p:sp>
      <p:cxnSp>
        <p:nvCxnSpPr>
          <p:cNvPr id="23" name="Straight Connector 2"/>
          <p:cNvCxnSpPr/>
          <p:nvPr/>
        </p:nvCxnSpPr>
        <p:spPr>
          <a:xfrm flipV="1">
            <a:off x="379087" y="3498112"/>
            <a:ext cx="11593173" cy="12679"/>
          </a:xfrm>
          <a:prstGeom prst="line">
            <a:avLst/>
          </a:prstGeom>
          <a:ln w="19050" cmpd="sng">
            <a:solidFill>
              <a:srgbClr val="00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833408" y="2796452"/>
            <a:ext cx="2434131" cy="1797884"/>
          </a:xfrm>
          <a:prstGeom prst="straightConnector1">
            <a:avLst/>
          </a:prstGeom>
          <a:ln w="9525" cmpd="sng">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7" name="TextBox 5"/>
          <p:cNvSpPr txBox="1"/>
          <p:nvPr/>
        </p:nvSpPr>
        <p:spPr>
          <a:xfrm>
            <a:off x="3930909" y="4381470"/>
            <a:ext cx="3862751" cy="1015663"/>
          </a:xfrm>
          <a:prstGeom prst="rect">
            <a:avLst/>
          </a:prstGeom>
          <a:noFill/>
        </p:spPr>
        <p:txBody>
          <a:bodyPr wrap="square" rtlCol="0">
            <a:spAutoFit/>
          </a:bodyPr>
          <a:lstStyle/>
          <a:p>
            <a:r>
              <a:rPr lang="en-US" sz="6000" dirty="0" smtClean="0">
                <a:solidFill>
                  <a:srgbClr val="FF0000"/>
                </a:solidFill>
              </a:rPr>
              <a:t>Knowledge</a:t>
            </a:r>
            <a:endParaRPr lang="en-US" sz="6000" dirty="0">
              <a:solidFill>
                <a:srgbClr val="FF0000"/>
              </a:solidFill>
            </a:endParaRPr>
          </a:p>
        </p:txBody>
      </p:sp>
      <p:pic>
        <p:nvPicPr>
          <p:cNvPr id="28" name="图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9087" y="3843414"/>
            <a:ext cx="3002066" cy="2634427"/>
          </a:xfrm>
          <a:prstGeom prst="rect">
            <a:avLst/>
          </a:prstGeom>
        </p:spPr>
      </p:pic>
      <p:pic>
        <p:nvPicPr>
          <p:cNvPr id="29" name="图片 28"/>
          <p:cNvPicPr>
            <a:picLocks noChangeAspect="1"/>
          </p:cNvPicPr>
          <p:nvPr/>
        </p:nvPicPr>
        <p:blipFill>
          <a:blip r:embed="rId8" cstate="print"/>
          <a:stretch>
            <a:fillRect/>
          </a:stretch>
        </p:blipFill>
        <p:spPr>
          <a:xfrm>
            <a:off x="185004" y="3254361"/>
            <a:ext cx="5907536" cy="2347511"/>
          </a:xfrm>
          <a:prstGeom prst="rect">
            <a:avLst/>
          </a:prstGeom>
        </p:spPr>
      </p:pic>
      <p:pic>
        <p:nvPicPr>
          <p:cNvPr id="30" name="图片 29"/>
          <p:cNvPicPr>
            <a:picLocks noChangeAspect="1"/>
          </p:cNvPicPr>
          <p:nvPr/>
        </p:nvPicPr>
        <p:blipFill>
          <a:blip r:embed="rId9" cstate="print"/>
          <a:stretch>
            <a:fillRect/>
          </a:stretch>
        </p:blipFill>
        <p:spPr>
          <a:xfrm>
            <a:off x="6175672" y="3257400"/>
            <a:ext cx="5796587" cy="1863591"/>
          </a:xfrm>
          <a:prstGeom prst="rect">
            <a:avLst/>
          </a:prstGeom>
        </p:spPr>
      </p:pic>
      <p:pic>
        <p:nvPicPr>
          <p:cNvPr id="31" name="图片 30"/>
          <p:cNvPicPr>
            <a:picLocks noChangeAspect="1"/>
          </p:cNvPicPr>
          <p:nvPr/>
        </p:nvPicPr>
        <p:blipFill>
          <a:blip r:embed="rId10" cstate="print"/>
          <a:stretch>
            <a:fillRect/>
          </a:stretch>
        </p:blipFill>
        <p:spPr>
          <a:xfrm>
            <a:off x="1137684" y="4083783"/>
            <a:ext cx="3790108" cy="2652013"/>
          </a:xfrm>
          <a:prstGeom prst="rect">
            <a:avLst/>
          </a:prstGeom>
        </p:spPr>
      </p:pic>
      <p:pic>
        <p:nvPicPr>
          <p:cNvPr id="32" name="图片 31"/>
          <p:cNvPicPr>
            <a:picLocks noChangeAspect="1"/>
          </p:cNvPicPr>
          <p:nvPr/>
        </p:nvPicPr>
        <p:blipFill>
          <a:blip r:embed="rId11" cstate="print"/>
          <a:stretch>
            <a:fillRect/>
          </a:stretch>
        </p:blipFill>
        <p:spPr>
          <a:xfrm>
            <a:off x="5211210" y="4083783"/>
            <a:ext cx="6761050" cy="2652014"/>
          </a:xfrm>
          <a:prstGeom prst="rect">
            <a:avLst/>
          </a:prstGeom>
        </p:spPr>
      </p:pic>
      <p:sp>
        <p:nvSpPr>
          <p:cNvPr id="34" name="TextBox 2"/>
          <p:cNvSpPr txBox="1"/>
          <p:nvPr/>
        </p:nvSpPr>
        <p:spPr>
          <a:xfrm>
            <a:off x="1478583" y="4578821"/>
            <a:ext cx="9886507" cy="523220"/>
          </a:xfrm>
          <a:prstGeom prst="rect">
            <a:avLst/>
          </a:prstGeom>
          <a:noFill/>
        </p:spPr>
        <p:txBody>
          <a:bodyPr wrap="square" rtlCol="0">
            <a:spAutoFit/>
          </a:bodyPr>
          <a:lstStyle/>
          <a:p>
            <a:r>
              <a:rPr lang="en-US" sz="2800" b="1" i="1" dirty="0" smtClean="0">
                <a:solidFill>
                  <a:srgbClr val="FF0000"/>
                </a:solidFill>
              </a:rPr>
              <a:t>Intuitive interface, quick response times, reduction of data complexity</a:t>
            </a:r>
            <a:endParaRPr lang="en-US" sz="2800" b="1" i="1" dirty="0">
              <a:solidFill>
                <a:srgbClr val="FF0000"/>
              </a:solidFill>
            </a:endParaRPr>
          </a:p>
        </p:txBody>
      </p:sp>
    </p:spTree>
    <p:extLst>
      <p:ext uri="{BB962C8B-B14F-4D97-AF65-F5344CB8AC3E}">
        <p14:creationId xmlns:p14="http://schemas.microsoft.com/office/powerpoint/2010/main" val="171799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bwMode="auto">
          <a:xfrm>
            <a:off x="1470581" y="222530"/>
            <a:ext cx="9687275" cy="609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algn="l"/>
            <a:r>
              <a:rPr lang="en-US" sz="2800" b="1" cap="none" dirty="0" smtClean="0">
                <a:ea typeface="ＭＳ Ｐゴシック" charset="0"/>
                <a:cs typeface="Calibri (Body)"/>
              </a:rPr>
              <a:t>Key abstraction: gene alteration events per sample</a:t>
            </a:r>
            <a:endParaRPr lang="en-US" sz="2800" b="1" cap="none" dirty="0">
              <a:ea typeface="ＭＳ Ｐゴシック" charset="0"/>
              <a:cs typeface="Calibri (Body)"/>
            </a:endParaRPr>
          </a:p>
        </p:txBody>
      </p:sp>
      <p:sp>
        <p:nvSpPr>
          <p:cNvPr id="5" name="TextBox 3"/>
          <p:cNvSpPr txBox="1">
            <a:spLocks noChangeArrowheads="1"/>
          </p:cNvSpPr>
          <p:nvPr/>
        </p:nvSpPr>
        <p:spPr bwMode="auto">
          <a:xfrm>
            <a:off x="2746581" y="723900"/>
            <a:ext cx="6858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Which genes are </a:t>
            </a:r>
            <a:r>
              <a:rPr lang="en-US" sz="1800" b="1" dirty="0"/>
              <a:t>altered </a:t>
            </a:r>
            <a:r>
              <a:rPr lang="en-US" sz="1800" dirty="0"/>
              <a:t>in each individual tumor sample?</a:t>
            </a:r>
          </a:p>
        </p:txBody>
      </p:sp>
      <p:sp>
        <p:nvSpPr>
          <p:cNvPr id="8" name="Rectangle 6"/>
          <p:cNvSpPr>
            <a:spLocks noChangeArrowheads="1"/>
          </p:cNvSpPr>
          <p:nvPr/>
        </p:nvSpPr>
        <p:spPr bwMode="auto">
          <a:xfrm>
            <a:off x="2979834" y="6394460"/>
            <a:ext cx="639149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b="1" dirty="0"/>
              <a:t>Alteration types and thresholds can be customized for each gene</a:t>
            </a:r>
          </a:p>
        </p:txBody>
      </p:sp>
      <p:pic>
        <p:nvPicPr>
          <p:cNvPr id="2" name="Picture 1"/>
          <p:cNvPicPr>
            <a:picLocks noChangeAspect="1"/>
          </p:cNvPicPr>
          <p:nvPr/>
        </p:nvPicPr>
        <p:blipFill rotWithShape="1">
          <a:blip r:embed="rId2" cstate="print"/>
          <a:srcRect t="3406"/>
          <a:stretch/>
        </p:blipFill>
        <p:spPr>
          <a:xfrm>
            <a:off x="1952831" y="5075885"/>
            <a:ext cx="8445500" cy="1231179"/>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093503735"/>
              </p:ext>
            </p:extLst>
          </p:nvPr>
        </p:nvGraphicFramePr>
        <p:xfrm>
          <a:off x="2746581" y="1269640"/>
          <a:ext cx="6626225" cy="3672334"/>
        </p:xfrm>
        <a:graphic>
          <a:graphicData uri="http://schemas.openxmlformats.org/drawingml/2006/table">
            <a:tbl>
              <a:tblPr/>
              <a:tblGrid>
                <a:gridCol w="3125788">
                  <a:extLst>
                    <a:ext uri="{9D8B030D-6E8A-4147-A177-3AD203B41FA5}">
                      <a16:colId xmlns:a16="http://schemas.microsoft.com/office/drawing/2014/main" val="20000"/>
                    </a:ext>
                  </a:extLst>
                </a:gridCol>
                <a:gridCol w="3500437">
                  <a:extLst>
                    <a:ext uri="{9D8B030D-6E8A-4147-A177-3AD203B41FA5}">
                      <a16:colId xmlns:a16="http://schemas.microsoft.com/office/drawing/2014/main" val="20001"/>
                    </a:ext>
                  </a:extLst>
                </a:gridCol>
              </a:tblGrid>
              <a:tr h="37589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Myriad Pro" charset="0"/>
                          <a:ea typeface="ＭＳ Ｐゴシック" charset="0"/>
                          <a:cs typeface="ＭＳ Ｐゴシック" charset="0"/>
                        </a:rPr>
                        <a:t>Data type</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Myriad Pro" charset="0"/>
                          <a:ea typeface="ＭＳ Ｐゴシック" charset="0"/>
                          <a:cs typeface="ＭＳ Ｐゴシック" charset="0"/>
                        </a:rPr>
                        <a:t>Alteration event calls</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52">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smtClean="0">
                          <a:ln>
                            <a:noFill/>
                          </a:ln>
                          <a:solidFill>
                            <a:schemeClr val="tx1"/>
                          </a:solidFill>
                          <a:effectLst/>
                          <a:latin typeface="Myriad Pro" charset="0"/>
                          <a:ea typeface="ＭＳ Ｐゴシック" charset="0"/>
                          <a:cs typeface="ＭＳ Ｐゴシック" charset="0"/>
                        </a:rPr>
                        <a:t>Mutations</a:t>
                      </a:r>
                      <a:endParaRPr kumimoji="0" lang="en-US" sz="1900" b="1" i="0" u="none" strike="noStrike" cap="none" normalizeH="0" baseline="0" dirty="0">
                        <a:ln>
                          <a:noFill/>
                        </a:ln>
                        <a:solidFill>
                          <a:schemeClr val="tx1"/>
                        </a:solidFill>
                        <a:effectLst/>
                        <a:latin typeface="Myriad Pro" charset="0"/>
                        <a:ea typeface="ＭＳ Ｐゴシック" charset="0"/>
                        <a:cs typeface="ＭＳ Ｐゴシック" charset="0"/>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900" b="0" i="0" u="none" strike="noStrike" cap="none" normalizeH="0" baseline="0" dirty="0" smtClean="0">
                          <a:ln>
                            <a:noFill/>
                          </a:ln>
                          <a:solidFill>
                            <a:schemeClr val="tx1"/>
                          </a:solidFill>
                          <a:effectLst/>
                          <a:latin typeface="Myriad Pro" charset="0"/>
                          <a:ea typeface="ＭＳ Ｐゴシック" charset="0"/>
                          <a:cs typeface="ＭＳ Ｐゴシック" charset="0"/>
                        </a:rPr>
                        <a:t>Non-synonymous somatic mutations</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52">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smtClean="0">
                          <a:ln>
                            <a:noFill/>
                          </a:ln>
                          <a:solidFill>
                            <a:schemeClr val="tx1"/>
                          </a:solidFill>
                          <a:effectLst/>
                          <a:latin typeface="Myriad Pro" charset="0"/>
                          <a:ea typeface="ＭＳ Ｐゴシック" charset="0"/>
                          <a:cs typeface="ＭＳ Ｐゴシック" charset="0"/>
                        </a:rPr>
                        <a:t>Copy number changes</a:t>
                      </a:r>
                      <a:endParaRPr kumimoji="0" lang="en-US" sz="1900" b="1" i="0" u="none" strike="noStrike" cap="none" normalizeH="0" baseline="0" dirty="0">
                        <a:ln>
                          <a:noFill/>
                        </a:ln>
                        <a:solidFill>
                          <a:schemeClr val="tx1"/>
                        </a:solidFill>
                        <a:effectLst/>
                        <a:latin typeface="Myriad Pro" charset="0"/>
                        <a:ea typeface="ＭＳ Ｐゴシック" charset="0"/>
                        <a:cs typeface="ＭＳ Ｐゴシック" charset="0"/>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900" b="0" i="0" u="none" strike="noStrike" cap="none" normalizeH="0" baseline="0" dirty="0" smtClean="0">
                          <a:ln>
                            <a:noFill/>
                          </a:ln>
                          <a:solidFill>
                            <a:schemeClr val="tx1"/>
                          </a:solidFill>
                          <a:effectLst/>
                          <a:latin typeface="Myriad Pro" charset="0"/>
                          <a:ea typeface="ＭＳ Ｐゴシック" charset="0"/>
                          <a:cs typeface="ＭＳ Ｐゴシック" charset="0"/>
                        </a:rPr>
                        <a:t>Homozygous deletion or amplification</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987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smtClean="0">
                          <a:ln>
                            <a:noFill/>
                          </a:ln>
                          <a:solidFill>
                            <a:schemeClr val="tx1"/>
                          </a:solidFill>
                          <a:effectLst/>
                          <a:latin typeface="Myriad Pro" charset="0"/>
                          <a:ea typeface="ＭＳ Ｐゴシック" charset="0"/>
                          <a:cs typeface="ＭＳ Ｐゴシック" charset="0"/>
                        </a:rPr>
                        <a:t>Methylation</a:t>
                      </a:r>
                      <a:endParaRPr kumimoji="0" lang="en-US" sz="1900" b="1" i="0" u="none" strike="noStrike" cap="none" normalizeH="0" baseline="0" dirty="0">
                        <a:ln>
                          <a:noFill/>
                        </a:ln>
                        <a:solidFill>
                          <a:schemeClr val="tx1"/>
                        </a:solidFill>
                        <a:effectLst/>
                        <a:latin typeface="Myriad Pro" charset="0"/>
                        <a:ea typeface="ＭＳ Ｐゴシック" charset="0"/>
                        <a:cs typeface="ＭＳ Ｐゴシック" charset="0"/>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900" b="0" i="0" u="none" strike="noStrike" cap="none" normalizeH="0" baseline="0" dirty="0" smtClean="0">
                          <a:ln>
                            <a:noFill/>
                          </a:ln>
                          <a:solidFill>
                            <a:schemeClr val="tx1"/>
                          </a:solidFill>
                          <a:effectLst/>
                          <a:latin typeface="Myriad Pro" charset="0"/>
                          <a:ea typeface="ＭＳ Ｐゴシック" charset="0"/>
                          <a:cs typeface="ＭＳ Ｐゴシック" charset="0"/>
                        </a:rPr>
                        <a:t>Epigenetic silencing</a:t>
                      </a:r>
                      <a:endParaRPr kumimoji="0" lang="en-US" sz="1900" b="0" i="0" u="none" strike="noStrike" cap="none" normalizeH="0" baseline="0" dirty="0">
                        <a:ln>
                          <a:noFill/>
                        </a:ln>
                        <a:solidFill>
                          <a:schemeClr val="tx1"/>
                        </a:solidFill>
                        <a:effectLst/>
                        <a:latin typeface="Myriad Pro" charset="0"/>
                        <a:ea typeface="ＭＳ Ｐゴシック" charset="0"/>
                        <a:cs typeface="ＭＳ Ｐゴシック" charset="0"/>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9879">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900" b="1" i="0" u="none" strike="noStrike" cap="none" normalizeH="0" baseline="0" dirty="0" smtClean="0">
                          <a:ln>
                            <a:noFill/>
                          </a:ln>
                          <a:solidFill>
                            <a:schemeClr val="tx1"/>
                          </a:solidFill>
                          <a:effectLst/>
                          <a:latin typeface="Myriad Pro" charset="0"/>
                          <a:ea typeface="ＭＳ Ｐゴシック" charset="0"/>
                          <a:cs typeface="ＭＳ Ｐゴシック" charset="0"/>
                        </a:rPr>
                        <a:t>mRNA and/or DNA</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900" b="0" i="0" u="none" strike="noStrike" cap="none" normalizeH="0" baseline="0" dirty="0" smtClean="0">
                          <a:ln>
                            <a:noFill/>
                          </a:ln>
                          <a:solidFill>
                            <a:schemeClr val="tx1"/>
                          </a:solidFill>
                          <a:effectLst/>
                          <a:latin typeface="Myriad Pro" charset="0"/>
                          <a:ea typeface="ＭＳ Ｐゴシック" charset="0"/>
                          <a:cs typeface="ＭＳ Ｐゴシック" charset="0"/>
                        </a:rPr>
                        <a:t>Gene fusions</a:t>
                      </a:r>
                      <a:endParaRPr kumimoji="0" lang="en-US" sz="1900" b="0" i="0" u="none" strike="noStrike" cap="none" normalizeH="0" baseline="0" dirty="0">
                        <a:ln>
                          <a:noFill/>
                        </a:ln>
                        <a:solidFill>
                          <a:schemeClr val="tx1"/>
                        </a:solidFill>
                        <a:effectLst/>
                        <a:latin typeface="Myriad Pro" charset="0"/>
                        <a:ea typeface="ＭＳ Ｐゴシック" charset="0"/>
                        <a:cs typeface="ＭＳ Ｐゴシック" charset="0"/>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987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smtClean="0">
                          <a:ln>
                            <a:noFill/>
                          </a:ln>
                          <a:solidFill>
                            <a:schemeClr val="tx1"/>
                          </a:solidFill>
                          <a:effectLst/>
                          <a:latin typeface="Myriad Pro" charset="0"/>
                          <a:ea typeface="ＭＳ Ｐゴシック" charset="0"/>
                          <a:cs typeface="ＭＳ Ｐゴシック" charset="0"/>
                        </a:rPr>
                        <a:t>mRNA expression changes</a:t>
                      </a:r>
                      <a:endParaRPr kumimoji="0" lang="en-US" sz="1900" b="1" i="0" u="none" strike="noStrike" cap="none" normalizeH="0" baseline="0" dirty="0">
                        <a:ln>
                          <a:noFill/>
                        </a:ln>
                        <a:solidFill>
                          <a:schemeClr val="tx1"/>
                        </a:solidFill>
                        <a:effectLst/>
                        <a:latin typeface="Myriad Pro" charset="0"/>
                        <a:ea typeface="ＭＳ Ｐゴシック" charset="0"/>
                        <a:cs typeface="ＭＳ Ｐゴシック" charset="0"/>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900" b="0" i="0" u="none" strike="noStrike" cap="none" normalizeH="0" baseline="0" dirty="0" smtClean="0">
                          <a:ln>
                            <a:noFill/>
                          </a:ln>
                          <a:solidFill>
                            <a:schemeClr val="tx1"/>
                          </a:solidFill>
                          <a:effectLst/>
                          <a:latin typeface="Myriad Pro" charset="0"/>
                          <a:ea typeface="ＭＳ Ｐゴシック" charset="0"/>
                          <a:cs typeface="ＭＳ Ｐゴシック" charset="0"/>
                        </a:rPr>
                        <a:t>Over- or under-expression</a:t>
                      </a:r>
                      <a:endParaRPr kumimoji="0" lang="en-US" sz="1900" b="0" i="0" u="none" strike="noStrike" cap="none" normalizeH="0" baseline="0" dirty="0">
                        <a:ln>
                          <a:noFill/>
                        </a:ln>
                        <a:solidFill>
                          <a:schemeClr val="tx1"/>
                        </a:solidFill>
                        <a:effectLst/>
                        <a:latin typeface="Myriad Pro" charset="0"/>
                        <a:ea typeface="ＭＳ Ｐゴシック" charset="0"/>
                        <a:cs typeface="ＭＳ Ｐゴシック" charset="0"/>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303643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6758890" y="914401"/>
            <a:ext cx="5166409" cy="5074920"/>
          </a:xfrm>
          <a:prstGeom prst="rect">
            <a:avLst/>
          </a:prstGeom>
        </p:spPr>
      </p:pic>
      <p:pic>
        <p:nvPicPr>
          <p:cNvPr id="4" name="图片 3"/>
          <p:cNvPicPr>
            <a:picLocks noChangeAspect="1"/>
          </p:cNvPicPr>
          <p:nvPr/>
        </p:nvPicPr>
        <p:blipFill>
          <a:blip r:embed="rId3" cstate="print"/>
          <a:stretch>
            <a:fillRect/>
          </a:stretch>
        </p:blipFill>
        <p:spPr>
          <a:xfrm>
            <a:off x="111247" y="348343"/>
            <a:ext cx="6497281" cy="5066420"/>
          </a:xfrm>
          <a:prstGeom prst="rect">
            <a:avLst/>
          </a:prstGeom>
        </p:spPr>
      </p:pic>
      <p:cxnSp>
        <p:nvCxnSpPr>
          <p:cNvPr id="7" name="直接箭头连接符 6"/>
          <p:cNvCxnSpPr/>
          <p:nvPr/>
        </p:nvCxnSpPr>
        <p:spPr>
          <a:xfrm flipH="1" flipV="1">
            <a:off x="475488" y="5148063"/>
            <a:ext cx="195072" cy="53340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1461008" y="5148063"/>
            <a:ext cx="195072" cy="53340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2558288" y="5158919"/>
            <a:ext cx="195072" cy="53340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3655568" y="5179935"/>
            <a:ext cx="195072" cy="53340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4446016" y="5158919"/>
            <a:ext cx="195072" cy="53340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258560" y="5148063"/>
            <a:ext cx="75184" cy="53340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84048" y="5713335"/>
            <a:ext cx="6224480" cy="584775"/>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基因名称  蛋白质变异  注释    突变类型   等位基因频率   表达水平</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（无义） </a:t>
            </a:r>
            <a:endParaRPr lang="zh-CN" altLang="en-US" sz="1600" dirty="0">
              <a:latin typeface="微软雅黑" panose="020B0503020204020204" pitchFamily="34" charset="-122"/>
              <a:ea typeface="微软雅黑" panose="020B0503020204020204" pitchFamily="34" charset="-122"/>
            </a:endParaRPr>
          </a:p>
        </p:txBody>
      </p:sp>
      <p:cxnSp>
        <p:nvCxnSpPr>
          <p:cNvPr id="16" name="直接箭头连接符 15"/>
          <p:cNvCxnSpPr/>
          <p:nvPr/>
        </p:nvCxnSpPr>
        <p:spPr>
          <a:xfrm flipH="1">
            <a:off x="1536192" y="3354129"/>
            <a:ext cx="1119632" cy="422334"/>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655824" y="3148447"/>
            <a:ext cx="30480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关键的突变基因</a:t>
            </a:r>
            <a:endParaRPr lang="zh-CN" altLang="en-US" dirty="0">
              <a:latin typeface="微软雅黑" panose="020B0503020204020204" pitchFamily="34" charset="-122"/>
              <a:ea typeface="微软雅黑" panose="020B0503020204020204" pitchFamily="34" charset="-122"/>
            </a:endParaRPr>
          </a:p>
        </p:txBody>
      </p:sp>
      <p:cxnSp>
        <p:nvCxnSpPr>
          <p:cNvPr id="19" name="直接箭头连接符 18"/>
          <p:cNvCxnSpPr/>
          <p:nvPr/>
        </p:nvCxnSpPr>
        <p:spPr>
          <a:xfrm>
            <a:off x="4339612" y="1981200"/>
            <a:ext cx="2694062" cy="940144"/>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rot="1084686">
            <a:off x="4707080" y="2648664"/>
            <a:ext cx="30480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相关</a:t>
            </a:r>
            <a:r>
              <a:rPr lang="zh-CN" altLang="en-US" dirty="0" smtClean="0">
                <a:latin typeface="微软雅黑" panose="020B0503020204020204" pitchFamily="34" charset="-122"/>
                <a:ea typeface="微软雅黑" panose="020B0503020204020204" pitchFamily="34" charset="-122"/>
              </a:rPr>
              <a:t>的病理切片</a:t>
            </a:r>
            <a:endParaRPr lang="zh-CN" altLang="en-US" dirty="0">
              <a:latin typeface="微软雅黑" panose="020B0503020204020204" pitchFamily="34" charset="-122"/>
              <a:ea typeface="微软雅黑" panose="020B0503020204020204" pitchFamily="34" charset="-122"/>
            </a:endParaRPr>
          </a:p>
        </p:txBody>
      </p:sp>
      <p:cxnSp>
        <p:nvCxnSpPr>
          <p:cNvPr id="22" name="直接箭头连接符 21"/>
          <p:cNvCxnSpPr/>
          <p:nvPr/>
        </p:nvCxnSpPr>
        <p:spPr>
          <a:xfrm flipH="1">
            <a:off x="8743773" y="640137"/>
            <a:ext cx="1718159" cy="1341063"/>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902013" y="270805"/>
            <a:ext cx="30480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患者信息</a:t>
            </a:r>
            <a:endParaRPr lang="zh-CN" altLang="en-US" dirty="0">
              <a:latin typeface="微软雅黑" panose="020B0503020204020204" pitchFamily="34" charset="-122"/>
              <a:ea typeface="微软雅黑" panose="020B0503020204020204" pitchFamily="34" charset="-122"/>
            </a:endParaRPr>
          </a:p>
        </p:txBody>
      </p:sp>
      <p:cxnSp>
        <p:nvCxnSpPr>
          <p:cNvPr id="25" name="直接箭头连接符 24"/>
          <p:cNvCxnSpPr/>
          <p:nvPr/>
        </p:nvCxnSpPr>
        <p:spPr>
          <a:xfrm flipV="1">
            <a:off x="9516778" y="6081146"/>
            <a:ext cx="385235" cy="216964"/>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219773" y="6142933"/>
            <a:ext cx="30480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病理切片查看、缩放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44977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223520" y="276447"/>
            <a:ext cx="3143109" cy="5438743"/>
          </a:xfrm>
          <a:prstGeom prst="rect">
            <a:avLst/>
          </a:prstGeom>
        </p:spPr>
      </p:pic>
      <p:pic>
        <p:nvPicPr>
          <p:cNvPr id="3" name="图片 2"/>
          <p:cNvPicPr>
            <a:picLocks noChangeAspect="1"/>
          </p:cNvPicPr>
          <p:nvPr/>
        </p:nvPicPr>
        <p:blipFill>
          <a:blip r:embed="rId3" cstate="print"/>
          <a:stretch>
            <a:fillRect/>
          </a:stretch>
        </p:blipFill>
        <p:spPr>
          <a:xfrm>
            <a:off x="3562472" y="276446"/>
            <a:ext cx="4033545" cy="5438744"/>
          </a:xfrm>
          <a:prstGeom prst="rect">
            <a:avLst/>
          </a:prstGeom>
        </p:spPr>
      </p:pic>
      <p:pic>
        <p:nvPicPr>
          <p:cNvPr id="4" name="图片 3"/>
          <p:cNvPicPr>
            <a:picLocks noChangeAspect="1"/>
          </p:cNvPicPr>
          <p:nvPr/>
        </p:nvPicPr>
        <p:blipFill>
          <a:blip r:embed="rId4" cstate="print"/>
          <a:stretch>
            <a:fillRect/>
          </a:stretch>
        </p:blipFill>
        <p:spPr>
          <a:xfrm>
            <a:off x="7791860" y="276446"/>
            <a:ext cx="4146139" cy="5438744"/>
          </a:xfrm>
          <a:prstGeom prst="rect">
            <a:avLst/>
          </a:prstGeom>
        </p:spPr>
      </p:pic>
      <p:sp>
        <p:nvSpPr>
          <p:cNvPr id="6" name="文本框 5"/>
          <p:cNvSpPr txBox="1"/>
          <p:nvPr/>
        </p:nvSpPr>
        <p:spPr>
          <a:xfrm>
            <a:off x="988957" y="5813096"/>
            <a:ext cx="306019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患者</a:t>
            </a:r>
            <a:r>
              <a:rPr lang="zh-CN" altLang="en-US" dirty="0" smtClean="0">
                <a:latin typeface="微软雅黑" panose="020B0503020204020204" pitchFamily="34" charset="-122"/>
                <a:ea typeface="微软雅黑" panose="020B0503020204020204" pitchFamily="34" charset="-122"/>
              </a:rPr>
              <a:t>用药情况</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809279" y="5792776"/>
            <a:ext cx="3060192"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患者基因突变情况</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877807" y="5777346"/>
            <a:ext cx="3060192"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患者临床信息</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41146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7838" y="103644"/>
            <a:ext cx="11543251" cy="584775"/>
          </a:xfrm>
          <a:prstGeom prst="rect">
            <a:avLst/>
          </a:prstGeom>
          <a:noFill/>
        </p:spPr>
        <p:txBody>
          <a:bodyPr wrap="square" rtlCol="0">
            <a:spAutoFit/>
          </a:bodyPr>
          <a:lstStyle/>
          <a:p>
            <a:r>
              <a:rPr lang="en-US" sz="3200" b="1" dirty="0"/>
              <a:t>cBioPortal for Cancer Genomics: Three modes of access</a:t>
            </a:r>
          </a:p>
        </p:txBody>
      </p:sp>
      <p:sp>
        <p:nvSpPr>
          <p:cNvPr id="10" name="TextBox 9"/>
          <p:cNvSpPr txBox="1"/>
          <p:nvPr/>
        </p:nvSpPr>
        <p:spPr>
          <a:xfrm>
            <a:off x="1689515" y="879076"/>
            <a:ext cx="8588576" cy="461665"/>
          </a:xfrm>
          <a:prstGeom prst="rect">
            <a:avLst/>
          </a:prstGeom>
          <a:noFill/>
        </p:spPr>
        <p:txBody>
          <a:bodyPr wrap="square" rtlCol="0">
            <a:spAutoFit/>
          </a:bodyPr>
          <a:lstStyle/>
          <a:p>
            <a:pPr marL="342900" indent="-342900">
              <a:buAutoNum type="arabicPeriod"/>
            </a:pPr>
            <a:r>
              <a:rPr lang="en-US" sz="2400" b="1" dirty="0"/>
              <a:t>Queries across a cohort: Example Breast Cancer</a:t>
            </a:r>
          </a:p>
        </p:txBody>
      </p:sp>
      <p:pic>
        <p:nvPicPr>
          <p:cNvPr id="5" name="Picture 4"/>
          <p:cNvPicPr>
            <a:picLocks noChangeAspect="1"/>
          </p:cNvPicPr>
          <p:nvPr/>
        </p:nvPicPr>
        <p:blipFill>
          <a:blip r:embed="rId2" cstate="print"/>
          <a:stretch>
            <a:fillRect/>
          </a:stretch>
        </p:blipFill>
        <p:spPr>
          <a:xfrm>
            <a:off x="1020725" y="1382233"/>
            <a:ext cx="10122195" cy="1828799"/>
          </a:xfrm>
          <a:prstGeom prst="rect">
            <a:avLst/>
          </a:prstGeom>
        </p:spPr>
      </p:pic>
      <p:pic>
        <p:nvPicPr>
          <p:cNvPr id="2" name="图片 1"/>
          <p:cNvPicPr>
            <a:picLocks noChangeAspect="1"/>
          </p:cNvPicPr>
          <p:nvPr/>
        </p:nvPicPr>
        <p:blipFill>
          <a:blip r:embed="rId3" cstate="print"/>
          <a:stretch>
            <a:fillRect/>
          </a:stretch>
        </p:blipFill>
        <p:spPr>
          <a:xfrm>
            <a:off x="1020725" y="3376576"/>
            <a:ext cx="3987209" cy="3290039"/>
          </a:xfrm>
          <a:prstGeom prst="rect">
            <a:avLst/>
          </a:prstGeom>
        </p:spPr>
      </p:pic>
      <p:pic>
        <p:nvPicPr>
          <p:cNvPr id="3" name="图片 2"/>
          <p:cNvPicPr>
            <a:picLocks noChangeAspect="1"/>
          </p:cNvPicPr>
          <p:nvPr/>
        </p:nvPicPr>
        <p:blipFill>
          <a:blip r:embed="rId4" cstate="print"/>
          <a:stretch>
            <a:fillRect/>
          </a:stretch>
        </p:blipFill>
        <p:spPr>
          <a:xfrm>
            <a:off x="5250157" y="4019107"/>
            <a:ext cx="5892763" cy="1988288"/>
          </a:xfrm>
          <a:prstGeom prst="rect">
            <a:avLst/>
          </a:prstGeom>
        </p:spPr>
      </p:pic>
    </p:spTree>
    <p:extLst>
      <p:ext uri="{BB962C8B-B14F-4D97-AF65-F5344CB8AC3E}">
        <p14:creationId xmlns:p14="http://schemas.microsoft.com/office/powerpoint/2010/main" val="9448077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a:spLocks noGrp="1"/>
          </p:cNvSpPr>
          <p:nvPr>
            <p:ph type="title"/>
          </p:nvPr>
        </p:nvSpPr>
        <p:spPr>
          <a:xfrm>
            <a:off x="525190" y="53682"/>
            <a:ext cx="10364451" cy="535531"/>
          </a:xfrm>
          <a:prstGeom prst="rect">
            <a:avLst/>
          </a:prstGeom>
          <a:noFill/>
        </p:spPr>
        <p:txBody>
          <a:bodyPr wrap="square" rtlCol="0">
            <a:spAutoFit/>
          </a:bodyPr>
          <a:lstStyle/>
          <a:p>
            <a:r>
              <a:rPr lang="en-US" sz="3200" b="1" cap="none" dirty="0" smtClean="0"/>
              <a:t>2. Cross-cancer queries: example ERBB2</a:t>
            </a:r>
          </a:p>
        </p:txBody>
      </p:sp>
      <p:pic>
        <p:nvPicPr>
          <p:cNvPr id="5" name="Picture 1"/>
          <p:cNvPicPr>
            <a:picLocks noGrp="1" noChangeAspect="1"/>
          </p:cNvPicPr>
          <p:nvPr>
            <p:ph sz="quarter" idx="13"/>
          </p:nvPr>
        </p:nvPicPr>
        <p:blipFill>
          <a:blip r:embed="rId2" cstate="print"/>
          <a:stretch>
            <a:fillRect/>
          </a:stretch>
        </p:blipFill>
        <p:spPr>
          <a:xfrm>
            <a:off x="1020726" y="733647"/>
            <a:ext cx="10015869" cy="3359888"/>
          </a:xfrm>
          <a:prstGeom prst="rect">
            <a:avLst/>
          </a:prstGeom>
        </p:spPr>
      </p:pic>
      <p:pic>
        <p:nvPicPr>
          <p:cNvPr id="6" name="图片 5"/>
          <p:cNvPicPr>
            <a:picLocks noChangeAspect="1"/>
          </p:cNvPicPr>
          <p:nvPr/>
        </p:nvPicPr>
        <p:blipFill>
          <a:blip r:embed="rId3" cstate="print"/>
          <a:stretch>
            <a:fillRect/>
          </a:stretch>
        </p:blipFill>
        <p:spPr>
          <a:xfrm>
            <a:off x="1020726" y="4364330"/>
            <a:ext cx="10015869" cy="2017951"/>
          </a:xfrm>
          <a:prstGeom prst="rect">
            <a:avLst/>
          </a:prstGeom>
        </p:spPr>
      </p:pic>
    </p:spTree>
    <p:extLst>
      <p:ext uri="{BB962C8B-B14F-4D97-AF65-F5344CB8AC3E}">
        <p14:creationId xmlns:p14="http://schemas.microsoft.com/office/powerpoint/2010/main" val="30969887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6640135" y="1119260"/>
            <a:ext cx="5114987" cy="4791683"/>
          </a:xfrm>
          <a:prstGeom prst="rect">
            <a:avLst/>
          </a:prstGeom>
        </p:spPr>
      </p:pic>
      <p:pic>
        <p:nvPicPr>
          <p:cNvPr id="5" name="内容占位符 4"/>
          <p:cNvPicPr>
            <a:picLocks noGrp="1" noChangeAspect="1"/>
          </p:cNvPicPr>
          <p:nvPr>
            <p:ph sz="quarter" idx="13"/>
          </p:nvPr>
        </p:nvPicPr>
        <p:blipFill>
          <a:blip r:embed="rId3" cstate="print"/>
          <a:stretch>
            <a:fillRect/>
          </a:stretch>
        </p:blipFill>
        <p:spPr>
          <a:xfrm>
            <a:off x="157732" y="1116100"/>
            <a:ext cx="6351894" cy="4794843"/>
          </a:xfrm>
          <a:prstGeom prst="rect">
            <a:avLst/>
          </a:prstGeom>
        </p:spPr>
      </p:pic>
      <p:sp>
        <p:nvSpPr>
          <p:cNvPr id="4" name="Rectangle 8"/>
          <p:cNvSpPr/>
          <p:nvPr/>
        </p:nvSpPr>
        <p:spPr>
          <a:xfrm>
            <a:off x="0" y="304359"/>
            <a:ext cx="12192000" cy="523220"/>
          </a:xfrm>
          <a:prstGeom prst="rect">
            <a:avLst/>
          </a:prstGeom>
        </p:spPr>
        <p:txBody>
          <a:bodyPr wrap="square">
            <a:spAutoFit/>
          </a:bodyPr>
          <a:lstStyle/>
          <a:p>
            <a:r>
              <a:rPr lang="en-US" sz="2800" b="1" dirty="0" smtClean="0"/>
              <a:t>3. Visualization / interpretation of individual tumor samples</a:t>
            </a:r>
            <a:endParaRPr lang="en-US" sz="2800" b="1" dirty="0"/>
          </a:p>
        </p:txBody>
      </p:sp>
    </p:spTree>
    <p:extLst>
      <p:ext uri="{BB962C8B-B14F-4D97-AF65-F5344CB8AC3E}">
        <p14:creationId xmlns:p14="http://schemas.microsoft.com/office/powerpoint/2010/main" val="7984515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889135" y="2534855"/>
            <a:ext cx="1430126" cy="15848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889135" y="1613919"/>
            <a:ext cx="1430126" cy="7362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1948948" y="1634109"/>
            <a:ext cx="1310507" cy="695895"/>
          </a:xfrm>
          <a:prstGeom prst="roundRect">
            <a:avLst/>
          </a:prstGeom>
          <a:solidFill>
            <a:srgbClr val="FFFFFF"/>
          </a:solidFill>
          <a:ln w="31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2" name="Rounded Rectangle 11"/>
          <p:cNvSpPr/>
          <p:nvPr/>
        </p:nvSpPr>
        <p:spPr>
          <a:xfrm>
            <a:off x="1952490" y="2592972"/>
            <a:ext cx="1303423" cy="695895"/>
          </a:xfrm>
          <a:prstGeom prst="roundRect">
            <a:avLst/>
          </a:prstGeom>
          <a:solidFill>
            <a:srgbClr val="FFFFFF"/>
          </a:solidFill>
          <a:ln w="31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1952490" y="3367267"/>
            <a:ext cx="1303423" cy="695895"/>
          </a:xfrm>
          <a:prstGeom prst="roundRect">
            <a:avLst/>
          </a:prstGeom>
          <a:solidFill>
            <a:srgbClr val="FFFFFF"/>
          </a:solidFill>
          <a:ln w="31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139843" y="1751224"/>
            <a:ext cx="928717" cy="461665"/>
          </a:xfrm>
          <a:prstGeom prst="rect">
            <a:avLst/>
          </a:prstGeom>
          <a:noFill/>
        </p:spPr>
        <p:txBody>
          <a:bodyPr wrap="none" rtlCol="0">
            <a:spAutoFit/>
          </a:bodyPr>
          <a:lstStyle/>
          <a:p>
            <a:pPr algn="ctr"/>
            <a:r>
              <a:rPr lang="en-US" sz="2400" b="1" dirty="0"/>
              <a:t>TCGA</a:t>
            </a:r>
          </a:p>
        </p:txBody>
      </p:sp>
      <p:sp>
        <p:nvSpPr>
          <p:cNvPr id="32" name="Right Arrow 31"/>
          <p:cNvSpPr/>
          <p:nvPr/>
        </p:nvSpPr>
        <p:spPr>
          <a:xfrm>
            <a:off x="7258466" y="1804277"/>
            <a:ext cx="585940" cy="355559"/>
          </a:xfrm>
          <a:prstGeom prst="rightArrow">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7989420" y="929844"/>
            <a:ext cx="1987208" cy="396458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TextBox 36"/>
          <p:cNvSpPr txBox="1"/>
          <p:nvPr/>
        </p:nvSpPr>
        <p:spPr>
          <a:xfrm>
            <a:off x="8342668" y="929843"/>
            <a:ext cx="1280719" cy="400110"/>
          </a:xfrm>
          <a:prstGeom prst="rect">
            <a:avLst/>
          </a:prstGeom>
          <a:noFill/>
        </p:spPr>
        <p:txBody>
          <a:bodyPr wrap="none" rtlCol="0">
            <a:spAutoFit/>
          </a:bodyPr>
          <a:lstStyle/>
          <a:p>
            <a:pPr algn="ctr"/>
            <a:r>
              <a:rPr lang="en-US" sz="2000" b="1" dirty="0"/>
              <a:t>cBioPortal</a:t>
            </a:r>
          </a:p>
        </p:txBody>
      </p:sp>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2125" y="4015495"/>
            <a:ext cx="661798" cy="661799"/>
          </a:xfrm>
          <a:prstGeom prst="rect">
            <a:avLst/>
          </a:prstGeom>
        </p:spPr>
      </p:pic>
      <p:pic>
        <p:nvPicPr>
          <p:cNvPr id="39" name="Picture 38"/>
          <p:cNvPicPr>
            <a:picLocks noChangeAspect="1"/>
          </p:cNvPicPr>
          <p:nvPr/>
        </p:nvPicPr>
        <p:blipFill>
          <a:blip r:embed="rId3" cstate="print"/>
          <a:stretch>
            <a:fillRect/>
          </a:stretch>
        </p:blipFill>
        <p:spPr>
          <a:xfrm>
            <a:off x="8625659" y="1461014"/>
            <a:ext cx="714730" cy="714731"/>
          </a:xfrm>
          <a:prstGeom prst="rect">
            <a:avLst/>
          </a:prstGeom>
        </p:spPr>
      </p:pic>
      <p:sp>
        <p:nvSpPr>
          <p:cNvPr id="40" name="TextBox 39"/>
          <p:cNvSpPr txBox="1"/>
          <p:nvPr/>
        </p:nvSpPr>
        <p:spPr>
          <a:xfrm>
            <a:off x="7948961" y="2021924"/>
            <a:ext cx="2068131" cy="1569660"/>
          </a:xfrm>
          <a:prstGeom prst="rect">
            <a:avLst/>
          </a:prstGeom>
          <a:noFill/>
        </p:spPr>
        <p:txBody>
          <a:bodyPr wrap="none" rtlCol="0">
            <a:spAutoFit/>
          </a:bodyPr>
          <a:lstStyle/>
          <a:p>
            <a:pPr algn="ctr"/>
            <a:endParaRPr lang="en-US" sz="1600" dirty="0"/>
          </a:p>
          <a:p>
            <a:pPr algn="ctr"/>
            <a:r>
              <a:rPr lang="en-US" sz="1600" dirty="0"/>
              <a:t>COSMIC</a:t>
            </a:r>
          </a:p>
          <a:p>
            <a:pPr algn="ctr"/>
            <a:r>
              <a:rPr lang="en-US" sz="1600" dirty="0" err="1"/>
              <a:t>Drugbank</a:t>
            </a:r>
            <a:r>
              <a:rPr lang="en-US" sz="1600" dirty="0"/>
              <a:t>, </a:t>
            </a:r>
            <a:r>
              <a:rPr lang="en-US" sz="1600" dirty="0" err="1"/>
              <a:t>PharmKGB</a:t>
            </a:r>
            <a:r>
              <a:rPr lang="en-US" sz="1600" dirty="0"/>
              <a:t>, </a:t>
            </a:r>
            <a:br>
              <a:rPr lang="en-US" sz="1600" dirty="0"/>
            </a:br>
            <a:r>
              <a:rPr lang="en-US" sz="1600" dirty="0"/>
              <a:t>NCI Cancer Drugs</a:t>
            </a:r>
          </a:p>
          <a:p>
            <a:pPr algn="ctr"/>
            <a:r>
              <a:rPr lang="en-US" sz="1600" dirty="0"/>
              <a:t>Pathway Commons</a:t>
            </a:r>
          </a:p>
          <a:p>
            <a:pPr algn="ctr"/>
            <a:r>
              <a:rPr lang="en-US" sz="1600" dirty="0" err="1"/>
              <a:t>clinicaltrials.gov</a:t>
            </a:r>
            <a:endParaRPr lang="en-US" sz="1600" dirty="0"/>
          </a:p>
        </p:txBody>
      </p:sp>
      <p:sp>
        <p:nvSpPr>
          <p:cNvPr id="49" name="TextBox 48"/>
          <p:cNvSpPr txBox="1"/>
          <p:nvPr/>
        </p:nvSpPr>
        <p:spPr>
          <a:xfrm>
            <a:off x="2016488" y="2617755"/>
            <a:ext cx="1175420" cy="646331"/>
          </a:xfrm>
          <a:prstGeom prst="rect">
            <a:avLst/>
          </a:prstGeom>
          <a:noFill/>
        </p:spPr>
        <p:txBody>
          <a:bodyPr wrap="square" rtlCol="0">
            <a:spAutoFit/>
          </a:bodyPr>
          <a:lstStyle/>
          <a:p>
            <a:pPr algn="ctr"/>
            <a:r>
              <a:rPr lang="en-US" b="1" dirty="0"/>
              <a:t>Published</a:t>
            </a:r>
            <a:br>
              <a:rPr lang="en-US" b="1" dirty="0"/>
            </a:br>
            <a:r>
              <a:rPr lang="en-US" b="1" dirty="0"/>
              <a:t>studies</a:t>
            </a:r>
          </a:p>
        </p:txBody>
      </p:sp>
      <p:sp>
        <p:nvSpPr>
          <p:cNvPr id="50" name="TextBox 49"/>
          <p:cNvSpPr txBox="1"/>
          <p:nvPr/>
        </p:nvSpPr>
        <p:spPr>
          <a:xfrm>
            <a:off x="2037791" y="3399943"/>
            <a:ext cx="1132821" cy="646331"/>
          </a:xfrm>
          <a:prstGeom prst="rect">
            <a:avLst/>
          </a:prstGeom>
          <a:noFill/>
        </p:spPr>
        <p:txBody>
          <a:bodyPr wrap="square" rtlCol="0">
            <a:spAutoFit/>
          </a:bodyPr>
          <a:lstStyle/>
          <a:p>
            <a:pPr algn="ctr"/>
            <a:r>
              <a:rPr lang="en-US" b="1" dirty="0"/>
              <a:t>Private</a:t>
            </a:r>
            <a:br>
              <a:rPr lang="en-US" b="1" dirty="0"/>
            </a:br>
            <a:r>
              <a:rPr lang="en-US" b="1" dirty="0"/>
              <a:t>data</a:t>
            </a:r>
          </a:p>
        </p:txBody>
      </p:sp>
      <p:sp>
        <p:nvSpPr>
          <p:cNvPr id="2" name="Rectangle 1"/>
          <p:cNvSpPr/>
          <p:nvPr/>
        </p:nvSpPr>
        <p:spPr>
          <a:xfrm>
            <a:off x="1889135" y="5090564"/>
            <a:ext cx="5351908" cy="923330"/>
          </a:xfrm>
          <a:prstGeom prst="rect">
            <a:avLst/>
          </a:prstGeom>
        </p:spPr>
        <p:txBody>
          <a:bodyPr wrap="square">
            <a:spAutoFit/>
          </a:bodyPr>
          <a:lstStyle/>
          <a:p>
            <a:r>
              <a:rPr lang="en-US" b="1" u="sng" dirty="0"/>
              <a:t>Whole </a:t>
            </a:r>
            <a:r>
              <a:rPr lang="en-US" b="1" u="sng" dirty="0" err="1"/>
              <a:t>exome</a:t>
            </a:r>
            <a:endParaRPr lang="en-US" b="1" u="sng" dirty="0"/>
          </a:p>
          <a:p>
            <a:r>
              <a:rPr lang="en-US" dirty="0"/>
              <a:t>TCGA: </a:t>
            </a:r>
            <a:r>
              <a:rPr lang="en-US" b="1" dirty="0"/>
              <a:t>~7,500 </a:t>
            </a:r>
            <a:r>
              <a:rPr lang="en-US" dirty="0"/>
              <a:t>samples from &gt;</a:t>
            </a:r>
            <a:r>
              <a:rPr lang="en-US" b="1" dirty="0"/>
              <a:t>20 </a:t>
            </a:r>
            <a:r>
              <a:rPr lang="en-US" dirty="0"/>
              <a:t>studies.</a:t>
            </a:r>
          </a:p>
          <a:p>
            <a:r>
              <a:rPr lang="en-US" dirty="0"/>
              <a:t>Other studies: ~</a:t>
            </a:r>
            <a:r>
              <a:rPr lang="en-US" b="1" dirty="0"/>
              <a:t>4,000 </a:t>
            </a:r>
            <a:r>
              <a:rPr lang="en-US" dirty="0"/>
              <a:t>samples from </a:t>
            </a:r>
            <a:r>
              <a:rPr lang="en-US" b="1" dirty="0"/>
              <a:t>&gt;40 </a:t>
            </a:r>
            <a:r>
              <a:rPr lang="en-US" dirty="0"/>
              <a:t>studies.</a:t>
            </a:r>
          </a:p>
        </p:txBody>
      </p:sp>
      <p:sp>
        <p:nvSpPr>
          <p:cNvPr id="3" name="Rectangle 2"/>
          <p:cNvSpPr/>
          <p:nvPr/>
        </p:nvSpPr>
        <p:spPr>
          <a:xfrm>
            <a:off x="7844406" y="5048872"/>
            <a:ext cx="3290533" cy="923330"/>
          </a:xfrm>
          <a:prstGeom prst="rect">
            <a:avLst/>
          </a:prstGeom>
        </p:spPr>
        <p:txBody>
          <a:bodyPr wrap="square">
            <a:spAutoFit/>
          </a:bodyPr>
          <a:lstStyle/>
          <a:p>
            <a:r>
              <a:rPr lang="en-US" b="1" u="sng" dirty="0"/>
              <a:t>Targeted sequencing</a:t>
            </a:r>
          </a:p>
          <a:p>
            <a:r>
              <a:rPr lang="en-US" dirty="0"/>
              <a:t>~1,000 samples from 10 studies</a:t>
            </a:r>
          </a:p>
          <a:p>
            <a:r>
              <a:rPr lang="en-US" dirty="0"/>
              <a:t>CCLE: 883 samples</a:t>
            </a:r>
          </a:p>
        </p:txBody>
      </p:sp>
      <p:pic>
        <p:nvPicPr>
          <p:cNvPr id="42"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466" y="1649474"/>
            <a:ext cx="3124200" cy="665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Right Arrow 43"/>
          <p:cNvSpPr/>
          <p:nvPr/>
        </p:nvSpPr>
        <p:spPr>
          <a:xfrm>
            <a:off x="3454767" y="1804277"/>
            <a:ext cx="585940" cy="355559"/>
          </a:xfrm>
          <a:prstGeom prst="rightArrow">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ight Arrow 50"/>
          <p:cNvSpPr/>
          <p:nvPr/>
        </p:nvSpPr>
        <p:spPr>
          <a:xfrm>
            <a:off x="3497526" y="3111087"/>
            <a:ext cx="4346880" cy="355559"/>
          </a:xfrm>
          <a:prstGeom prst="rightArrow">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139843" y="303239"/>
            <a:ext cx="8978733" cy="584775"/>
          </a:xfrm>
          <a:prstGeom prst="rect">
            <a:avLst/>
          </a:prstGeom>
          <a:noFill/>
        </p:spPr>
        <p:txBody>
          <a:bodyPr wrap="square" rtlCol="0">
            <a:spAutoFit/>
          </a:bodyPr>
          <a:lstStyle/>
          <a:p>
            <a:r>
              <a:rPr lang="en-US" sz="3200" b="1" dirty="0"/>
              <a:t>The cBioPortal for Cancer Genomics: Data</a:t>
            </a:r>
          </a:p>
        </p:txBody>
      </p:sp>
    </p:spTree>
    <p:extLst>
      <p:ext uri="{BB962C8B-B14F-4D97-AF65-F5344CB8AC3E}">
        <p14:creationId xmlns:p14="http://schemas.microsoft.com/office/powerpoint/2010/main" val="4202438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329" y="76256"/>
            <a:ext cx="10378001" cy="1596177"/>
          </a:xfrm>
        </p:spPr>
        <p:txBody>
          <a:bodyPr/>
          <a:lstStyle/>
          <a:p>
            <a:r>
              <a:rPr lang="en-US" altLang="zh-CN" dirty="0" smtClean="0"/>
              <a:t>      </a:t>
            </a:r>
            <a:r>
              <a:rPr lang="en-US" altLang="zh-CN" cap="none" dirty="0" smtClean="0"/>
              <a:t>Why to study cancer genome</a:t>
            </a:r>
            <a:endParaRPr lang="zh-CN" altLang="en-US" cap="none" dirty="0"/>
          </a:p>
        </p:txBody>
      </p:sp>
      <p:sp>
        <p:nvSpPr>
          <p:cNvPr id="3" name="内容占位符 2"/>
          <p:cNvSpPr>
            <a:spLocks noGrp="1"/>
          </p:cNvSpPr>
          <p:nvPr>
            <p:ph sz="quarter" idx="13"/>
          </p:nvPr>
        </p:nvSpPr>
        <p:spPr>
          <a:xfrm>
            <a:off x="637329" y="1500233"/>
            <a:ext cx="10877733" cy="4982706"/>
          </a:xfrm>
        </p:spPr>
        <p:txBody>
          <a:bodyPr>
            <a:noAutofit/>
          </a:bodyPr>
          <a:lstStyle/>
          <a:p>
            <a:r>
              <a:rPr lang="en-US" altLang="zh-CN" sz="2400" cap="none" dirty="0" smtClean="0">
                <a:cs typeface="Times New Roman" panose="02020603050405020304" pitchFamily="18" charset="0"/>
              </a:rPr>
              <a:t>In cancer cells, small changes in the genetic letters can change what a genomic word or sentence means. A changed letter can cause the cell to make a protein that doesn’t allow the cell to work as it should. These proteins can make cells grow quickly and cause damage to neighboring cells. </a:t>
            </a:r>
          </a:p>
          <a:p>
            <a:r>
              <a:rPr lang="en-US" altLang="zh-CN" sz="2400" cap="none" dirty="0" smtClean="0">
                <a:cs typeface="Times New Roman" panose="02020603050405020304" pitchFamily="18" charset="0"/>
              </a:rPr>
              <a:t>By studying the cancer genome</a:t>
            </a:r>
          </a:p>
          <a:p>
            <a:pPr marL="0" indent="0">
              <a:buNone/>
            </a:pPr>
            <a:r>
              <a:rPr lang="zh-CN" altLang="en-US" sz="2400" cap="none" dirty="0" smtClean="0">
                <a:cs typeface="Times New Roman" panose="02020603050405020304" pitchFamily="18" charset="0"/>
              </a:rPr>
              <a:t>（</a:t>
            </a:r>
            <a:r>
              <a:rPr lang="en-US" altLang="zh-CN" sz="2400" cap="none" dirty="0" smtClean="0">
                <a:cs typeface="Times New Roman" panose="02020603050405020304" pitchFamily="18" charset="0"/>
              </a:rPr>
              <a:t>1</a:t>
            </a:r>
            <a:r>
              <a:rPr lang="zh-CN" altLang="en-US" sz="2400" cap="none" dirty="0" smtClean="0">
                <a:cs typeface="Times New Roman" panose="02020603050405020304" pitchFamily="18" charset="0"/>
              </a:rPr>
              <a:t>）</a:t>
            </a:r>
            <a:r>
              <a:rPr lang="en-US" altLang="zh-CN" sz="2400" cap="none" dirty="0" smtClean="0">
                <a:cs typeface="Times New Roman" panose="02020603050405020304" pitchFamily="18" charset="0"/>
              </a:rPr>
              <a:t>scientists can discover what </a:t>
            </a:r>
            <a:r>
              <a:rPr lang="en-US" altLang="zh-CN" sz="2400" dirty="0">
                <a:cs typeface="Times New Roman" panose="02020603050405020304" pitchFamily="18" charset="0"/>
              </a:rPr>
              <a:t>D</a:t>
            </a:r>
            <a:r>
              <a:rPr lang="en-US" altLang="zh-CN" sz="2400" cap="none" dirty="0" smtClean="0">
                <a:cs typeface="Times New Roman" panose="02020603050405020304" pitchFamily="18" charset="0"/>
              </a:rPr>
              <a:t>NA </a:t>
            </a:r>
            <a:r>
              <a:rPr lang="en-US" altLang="zh-CN" sz="2400" cap="none" dirty="0" smtClean="0">
                <a:cs typeface="Times New Roman" panose="02020603050405020304" pitchFamily="18" charset="0"/>
              </a:rPr>
              <a:t>changes </a:t>
            </a:r>
            <a:r>
              <a:rPr lang="en-US" altLang="zh-CN" sz="2400" cap="none" dirty="0" smtClean="0">
                <a:cs typeface="Times New Roman" panose="02020603050405020304" pitchFamily="18" charset="0"/>
              </a:rPr>
              <a:t>cause a </a:t>
            </a:r>
            <a:r>
              <a:rPr lang="en-US" altLang="zh-CN" sz="2400" cap="none" dirty="0" smtClean="0">
                <a:cs typeface="Times New Roman" panose="02020603050405020304" pitchFamily="18" charset="0"/>
              </a:rPr>
              <a:t>cell to become a cancer. </a:t>
            </a:r>
          </a:p>
          <a:p>
            <a:pPr marL="0" indent="0">
              <a:buNone/>
            </a:pPr>
            <a:r>
              <a:rPr lang="zh-CN" altLang="en-US" sz="2400" cap="none" dirty="0" smtClean="0">
                <a:cs typeface="Times New Roman" panose="02020603050405020304" pitchFamily="18" charset="0"/>
              </a:rPr>
              <a:t>（</a:t>
            </a:r>
            <a:r>
              <a:rPr lang="en-US" altLang="zh-CN" sz="2400" cap="none" dirty="0" smtClean="0">
                <a:cs typeface="Times New Roman" panose="02020603050405020304" pitchFamily="18" charset="0"/>
              </a:rPr>
              <a:t>2</a:t>
            </a:r>
            <a:r>
              <a:rPr lang="zh-CN" altLang="en-US" sz="2400" cap="none" dirty="0" smtClean="0">
                <a:cs typeface="Times New Roman" panose="02020603050405020304" pitchFamily="18" charset="0"/>
              </a:rPr>
              <a:t>）</a:t>
            </a:r>
            <a:r>
              <a:rPr lang="en-US" altLang="zh-CN" sz="2400" cap="none" dirty="0" smtClean="0">
                <a:cs typeface="Times New Roman" panose="02020603050405020304" pitchFamily="18" charset="0"/>
              </a:rPr>
              <a:t>the genome of a cancer cell can be used to </a:t>
            </a:r>
            <a:r>
              <a:rPr lang="en-US" altLang="zh-CN" sz="2400" cap="none" dirty="0" smtClean="0">
                <a:cs typeface="Times New Roman" panose="02020603050405020304" pitchFamily="18" charset="0"/>
              </a:rPr>
              <a:t>classify cancer type.  </a:t>
            </a:r>
            <a:endParaRPr lang="en-US" altLang="zh-CN" sz="2400" cap="none" dirty="0" smtClean="0">
              <a:cs typeface="Times New Roman" panose="02020603050405020304" pitchFamily="18" charset="0"/>
            </a:endParaRPr>
          </a:p>
          <a:p>
            <a:pPr marL="0" indent="0">
              <a:buNone/>
            </a:pPr>
            <a:r>
              <a:rPr lang="zh-CN" altLang="en-US" sz="2400" cap="none" dirty="0" smtClean="0">
                <a:cs typeface="Times New Roman" panose="02020603050405020304" pitchFamily="18" charset="0"/>
              </a:rPr>
              <a:t>（</a:t>
            </a:r>
            <a:r>
              <a:rPr lang="en-US" altLang="zh-CN" sz="2400" cap="none" dirty="0" smtClean="0">
                <a:cs typeface="Times New Roman" panose="02020603050405020304" pitchFamily="18" charset="0"/>
              </a:rPr>
              <a:t>3</a:t>
            </a:r>
            <a:r>
              <a:rPr lang="zh-CN" altLang="en-US" sz="2400" cap="none" dirty="0" smtClean="0">
                <a:cs typeface="Times New Roman" panose="02020603050405020304" pitchFamily="18" charset="0"/>
              </a:rPr>
              <a:t>）</a:t>
            </a:r>
            <a:r>
              <a:rPr lang="en-US" altLang="zh-CN" sz="2400" cap="none" dirty="0" smtClean="0">
                <a:cs typeface="Times New Roman" panose="02020603050405020304" pitchFamily="18" charset="0"/>
              </a:rPr>
              <a:t>understanding </a:t>
            </a:r>
            <a:r>
              <a:rPr lang="en-US" altLang="zh-CN" sz="2400" cap="none" dirty="0" smtClean="0">
                <a:cs typeface="Times New Roman" panose="02020603050405020304" pitchFamily="18" charset="0"/>
              </a:rPr>
              <a:t>the cancer genome may also help a doctor select the best treatment for each patient.</a:t>
            </a:r>
            <a:endParaRPr lang="zh-CN" altLang="en-US" sz="2400" cap="none" dirty="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64" y="-1"/>
            <a:ext cx="1644320" cy="1082181"/>
          </a:xfrm>
          <a:prstGeom prst="rect">
            <a:avLst/>
          </a:prstGeom>
        </p:spPr>
      </p:pic>
    </p:spTree>
    <p:extLst>
      <p:ext uri="{BB962C8B-B14F-4D97-AF65-F5344CB8AC3E}">
        <p14:creationId xmlns:p14="http://schemas.microsoft.com/office/powerpoint/2010/main" val="34217042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1524000" y="669595"/>
            <a:ext cx="9144000" cy="4300874"/>
          </a:xfrm>
          <a:prstGeom prst="rect">
            <a:avLst/>
          </a:prstGeom>
        </p:spPr>
      </p:pic>
      <p:sp>
        <p:nvSpPr>
          <p:cNvPr id="5" name="TextBox 4"/>
          <p:cNvSpPr txBox="1"/>
          <p:nvPr/>
        </p:nvSpPr>
        <p:spPr>
          <a:xfrm>
            <a:off x="704675" y="90547"/>
            <a:ext cx="9963325" cy="523220"/>
          </a:xfrm>
          <a:prstGeom prst="rect">
            <a:avLst/>
          </a:prstGeom>
          <a:noFill/>
        </p:spPr>
        <p:txBody>
          <a:bodyPr wrap="square" rtlCol="0">
            <a:spAutoFit/>
          </a:bodyPr>
          <a:lstStyle/>
          <a:p>
            <a:r>
              <a:rPr lang="en-US" sz="2800" b="1" dirty="0"/>
              <a:t>New features: Multiple samples &amp; patient timeline</a:t>
            </a:r>
          </a:p>
        </p:txBody>
      </p:sp>
    </p:spTree>
    <p:extLst>
      <p:ext uri="{BB962C8B-B14F-4D97-AF65-F5344CB8AC3E}">
        <p14:creationId xmlns:p14="http://schemas.microsoft.com/office/powerpoint/2010/main" val="28981663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552429" y="863713"/>
            <a:ext cx="6644734" cy="4378140"/>
          </a:xfrm>
        </p:spPr>
      </p:pic>
    </p:spTree>
    <p:extLst>
      <p:ext uri="{BB962C8B-B14F-4D97-AF65-F5344CB8AC3E}">
        <p14:creationId xmlns:p14="http://schemas.microsoft.com/office/powerpoint/2010/main" val="16558060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2775825" y="318977"/>
            <a:ext cx="7086632" cy="531628"/>
          </a:xfrm>
        </p:spPr>
        <p:txBody>
          <a:bodyPr>
            <a:normAutofit fontScale="70000" lnSpcReduction="20000"/>
          </a:bodyPr>
          <a:lstStyle/>
          <a:p>
            <a:pPr marL="0" indent="0">
              <a:buNone/>
            </a:pPr>
            <a:r>
              <a:rPr lang="en-US" altLang="zh-CN" b="1" dirty="0" smtClean="0">
                <a:hlinkClick r:id="rId2"/>
              </a:rPr>
              <a:t>http</a:t>
            </a:r>
            <a:r>
              <a:rPr lang="en-US" altLang="zh-CN" b="1" dirty="0">
                <a:hlinkClick r:id="rId2"/>
              </a:rPr>
              <a:t>://firebrowse.org</a:t>
            </a:r>
            <a:r>
              <a:rPr lang="en-US" altLang="zh-CN" b="1" dirty="0" smtClean="0">
                <a:hlinkClick r:id="rId2"/>
              </a:rPr>
              <a:t>/</a:t>
            </a:r>
            <a:r>
              <a:rPr lang="zh-CN" altLang="en-US" dirty="0" smtClean="0"/>
              <a:t>（</a:t>
            </a:r>
            <a:r>
              <a:rPr lang="zh-CN" altLang="en-US" b="1" dirty="0" smtClean="0">
                <a:solidFill>
                  <a:srgbClr val="FF0000"/>
                </a:solidFill>
              </a:rPr>
              <a:t>这个网站需要翻墙才能打开！！</a:t>
            </a:r>
            <a:r>
              <a:rPr lang="zh-CN" altLang="en-US" dirty="0" smtClean="0"/>
              <a:t>）</a:t>
            </a:r>
            <a:endParaRPr lang="en-US" altLang="zh-CN" dirty="0"/>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536" y="925033"/>
            <a:ext cx="10361747" cy="5433237"/>
          </a:xfrm>
          <a:prstGeom prst="rect">
            <a:avLst/>
          </a:prstGeom>
        </p:spPr>
      </p:pic>
    </p:spTree>
    <p:extLst>
      <p:ext uri="{BB962C8B-B14F-4D97-AF65-F5344CB8AC3E}">
        <p14:creationId xmlns:p14="http://schemas.microsoft.com/office/powerpoint/2010/main" val="8070217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a:spLocks noGrp="1" noChangeArrowheads="1"/>
          </p:cNvSpPr>
          <p:nvPr>
            <p:ph type="title"/>
          </p:nvPr>
        </p:nvSpPr>
        <p:spPr bwMode="auto">
          <a:xfrm>
            <a:off x="2419350" y="236930"/>
            <a:ext cx="8858250"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cap="none" dirty="0" smtClean="0">
                <a:solidFill>
                  <a:srgbClr val="000000"/>
                </a:solidFill>
                <a:latin typeface="Times New Roman" panose="02020603050405020304" pitchFamily="18" charset="0"/>
              </a:rPr>
              <a:t>~1500 analyses (reports) per run</a:t>
            </a:r>
            <a:br>
              <a:rPr lang="en-US" altLang="zh-CN" sz="2800" cap="none" dirty="0" smtClean="0">
                <a:solidFill>
                  <a:srgbClr val="000000"/>
                </a:solidFill>
                <a:latin typeface="Times New Roman" panose="02020603050405020304" pitchFamily="18" charset="0"/>
              </a:rPr>
            </a:br>
            <a:r>
              <a:rPr lang="en-US" altLang="zh-CN" sz="2800" cap="none" dirty="0" smtClean="0">
                <a:solidFill>
                  <a:srgbClr val="000000"/>
                </a:solidFill>
                <a:latin typeface="Times New Roman" panose="02020603050405020304" pitchFamily="18" charset="0"/>
              </a:rPr>
              <a:t>  Find your favorite in 2 </a:t>
            </a:r>
            <a:r>
              <a:rPr lang="en-US" altLang="zh-CN" sz="2800" cap="none" dirty="0" smtClean="0">
                <a:solidFill>
                  <a:srgbClr val="000000"/>
                </a:solidFill>
                <a:latin typeface="Times New Roman" panose="02020603050405020304" pitchFamily="18" charset="0"/>
              </a:rPr>
              <a:t>clicks</a:t>
            </a:r>
            <a:endParaRPr lang="zh-CN" altLang="en-US" dirty="0"/>
          </a:p>
        </p:txBody>
      </p:sp>
      <p:pic>
        <p:nvPicPr>
          <p:cNvPr id="8" name="内容占位符 7"/>
          <p:cNvPicPr>
            <a:picLocks noGrp="1" noChangeAspect="1"/>
          </p:cNvPicPr>
          <p:nvPr>
            <p:ph sz="quarter" idx="13"/>
          </p:nvPr>
        </p:nvPicPr>
        <p:blipFill>
          <a:blip r:embed="rId2" cstate="print"/>
          <a:stretch>
            <a:fillRect/>
          </a:stretch>
        </p:blipFill>
        <p:spPr>
          <a:xfrm>
            <a:off x="1382486" y="1274137"/>
            <a:ext cx="9350828" cy="5083120"/>
          </a:xfrm>
          <a:prstGeom prst="rect">
            <a:avLst/>
          </a:prstGeom>
        </p:spPr>
      </p:pic>
      <p:pic>
        <p:nvPicPr>
          <p:cNvPr id="9" name="图片 8"/>
          <p:cNvPicPr>
            <a:picLocks noChangeAspect="1"/>
          </p:cNvPicPr>
          <p:nvPr/>
        </p:nvPicPr>
        <p:blipFill>
          <a:blip r:embed="rId3" cstate="print"/>
          <a:stretch>
            <a:fillRect/>
          </a:stretch>
        </p:blipFill>
        <p:spPr>
          <a:xfrm>
            <a:off x="5178533" y="2521208"/>
            <a:ext cx="5456811" cy="4217049"/>
          </a:xfrm>
          <a:prstGeom prst="rect">
            <a:avLst/>
          </a:prstGeom>
        </p:spPr>
      </p:pic>
      <p:sp>
        <p:nvSpPr>
          <p:cNvPr id="10" name="文本框 3"/>
          <p:cNvSpPr txBox="1">
            <a:spLocks noChangeArrowheads="1"/>
          </p:cNvSpPr>
          <p:nvPr/>
        </p:nvSpPr>
        <p:spPr bwMode="auto">
          <a:xfrm>
            <a:off x="206825" y="644357"/>
            <a:ext cx="249282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000000"/>
                </a:solidFill>
                <a:latin typeface="Times New Roman" panose="02020603050405020304" pitchFamily="18" charset="0"/>
              </a:rPr>
              <a:t>Choose Cohort</a:t>
            </a:r>
          </a:p>
          <a:p>
            <a:pPr eaLnBrk="1" hangingPunct="1"/>
            <a:endParaRPr lang="zh-CN" altLang="en-US" dirty="0"/>
          </a:p>
        </p:txBody>
      </p:sp>
      <p:cxnSp>
        <p:nvCxnSpPr>
          <p:cNvPr id="12" name="直接箭头连接符 11"/>
          <p:cNvCxnSpPr/>
          <p:nvPr/>
        </p:nvCxnSpPr>
        <p:spPr>
          <a:xfrm>
            <a:off x="1948543" y="982911"/>
            <a:ext cx="751111" cy="291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4"/>
          <p:cNvSpPr txBox="1">
            <a:spLocks noChangeArrowheads="1"/>
          </p:cNvSpPr>
          <p:nvPr/>
        </p:nvSpPr>
        <p:spPr bwMode="auto">
          <a:xfrm>
            <a:off x="-274028" y="2099854"/>
            <a:ext cx="177624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500" b="1" dirty="0">
                <a:solidFill>
                  <a:srgbClr val="000000"/>
                </a:solidFill>
                <a:latin typeface="Times New Roman" panose="02020603050405020304" pitchFamily="18" charset="0"/>
              </a:rPr>
              <a:t>  </a:t>
            </a:r>
            <a:r>
              <a:rPr lang="en-US" altLang="zh-CN" sz="2000" b="1" dirty="0" smtClean="0">
                <a:solidFill>
                  <a:srgbClr val="000000"/>
                </a:solidFill>
                <a:latin typeface="Times New Roman" panose="02020603050405020304" pitchFamily="18" charset="0"/>
              </a:rPr>
              <a:t> Data Type</a:t>
            </a:r>
            <a:endParaRPr lang="en-US" altLang="zh-CN" sz="2000" b="1" dirty="0">
              <a:solidFill>
                <a:srgbClr val="000000"/>
              </a:solidFill>
              <a:latin typeface="Times New Roman" panose="02020603050405020304" pitchFamily="18" charset="0"/>
            </a:endParaRPr>
          </a:p>
          <a:p>
            <a:pPr eaLnBrk="1" hangingPunct="1"/>
            <a:endParaRPr lang="zh-CN" altLang="en-US" dirty="0"/>
          </a:p>
        </p:txBody>
      </p:sp>
      <p:cxnSp>
        <p:nvCxnSpPr>
          <p:cNvPr id="15" name="直接箭头连接符 14"/>
          <p:cNvCxnSpPr/>
          <p:nvPr/>
        </p:nvCxnSpPr>
        <p:spPr>
          <a:xfrm flipV="1">
            <a:off x="772886" y="2296886"/>
            <a:ext cx="609600" cy="2092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298371" y="3668486"/>
            <a:ext cx="16764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382486" y="3461657"/>
            <a:ext cx="1589314" cy="369332"/>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1916004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a:spLocks noGrp="1" noChangeArrowheads="1"/>
          </p:cNvSpPr>
          <p:nvPr>
            <p:ph type="title"/>
          </p:nvPr>
        </p:nvSpPr>
        <p:spPr bwMode="auto">
          <a:xfrm>
            <a:off x="2460171" y="212577"/>
            <a:ext cx="8762266"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000000"/>
                </a:solidFill>
                <a:latin typeface="Times New Roman" panose="02020603050405020304" pitchFamily="18" charset="0"/>
              </a:rPr>
              <a:t>Many 1000s of datasets per run</a:t>
            </a:r>
          </a:p>
          <a:p>
            <a:pPr eaLnBrk="1" hangingPunct="1"/>
            <a:r>
              <a:rPr lang="en-US" altLang="zh-CN" sz="2400" dirty="0">
                <a:solidFill>
                  <a:srgbClr val="000000"/>
                </a:solidFill>
                <a:latin typeface="Times New Roman" panose="02020603050405020304" pitchFamily="18" charset="0"/>
              </a:rPr>
              <a:t> Find your favorite in 2 </a:t>
            </a:r>
            <a:r>
              <a:rPr lang="en-US" altLang="zh-CN" sz="2400" dirty="0" smtClean="0">
                <a:solidFill>
                  <a:srgbClr val="000000"/>
                </a:solidFill>
                <a:latin typeface="Times New Roman" panose="02020603050405020304" pitchFamily="18" charset="0"/>
              </a:rPr>
              <a:t>clicks</a:t>
            </a:r>
            <a:endParaRPr lang="zh-CN" altLang="en-US" dirty="0"/>
          </a:p>
        </p:txBody>
      </p:sp>
      <p:pic>
        <p:nvPicPr>
          <p:cNvPr id="2" name="内容占位符 1"/>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732566" y="1301717"/>
            <a:ext cx="8174231" cy="5149170"/>
          </a:xfrm>
        </p:spPr>
      </p:pic>
      <p:sp>
        <p:nvSpPr>
          <p:cNvPr id="5" name="文本框 3"/>
          <p:cNvSpPr txBox="1">
            <a:spLocks noChangeArrowheads="1"/>
          </p:cNvSpPr>
          <p:nvPr/>
        </p:nvSpPr>
        <p:spPr bwMode="auto">
          <a:xfrm>
            <a:off x="293286" y="728863"/>
            <a:ext cx="216688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000" b="1" dirty="0">
                <a:solidFill>
                  <a:srgbClr val="000000"/>
                </a:solidFill>
                <a:latin typeface="Times New Roman" panose="02020603050405020304" pitchFamily="18" charset="0"/>
              </a:rPr>
              <a:t>Choose Cohort</a:t>
            </a:r>
          </a:p>
          <a:p>
            <a:pPr eaLnBrk="1" hangingPunct="1">
              <a:lnSpc>
                <a:spcPct val="100000"/>
              </a:lnSpc>
              <a:spcBef>
                <a:spcPct val="0"/>
              </a:spcBef>
              <a:buFontTx/>
              <a:buNone/>
            </a:pPr>
            <a:endParaRPr lang="zh-CN" altLang="en-US" sz="1800" dirty="0"/>
          </a:p>
        </p:txBody>
      </p:sp>
      <p:cxnSp>
        <p:nvCxnSpPr>
          <p:cNvPr id="9" name="直接箭头连接符 8"/>
          <p:cNvCxnSpPr/>
          <p:nvPr/>
        </p:nvCxnSpPr>
        <p:spPr>
          <a:xfrm>
            <a:off x="2035628" y="1073961"/>
            <a:ext cx="587829" cy="2277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472619" y="867362"/>
            <a:ext cx="1394936"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D</a:t>
            </a:r>
            <a:r>
              <a:rPr lang="en-US" altLang="zh-CN" sz="2000" b="1" dirty="0" smtClean="0">
                <a:latin typeface="Times New Roman" panose="02020603050405020304" pitchFamily="18" charset="0"/>
                <a:cs typeface="Times New Roman" panose="02020603050405020304" pitchFamily="18" charset="0"/>
              </a:rPr>
              <a:t>ata type</a:t>
            </a:r>
            <a:endParaRPr lang="zh-CN" altLang="en-US" sz="2000" b="1" dirty="0">
              <a:latin typeface="Times New Roman" panose="02020603050405020304" pitchFamily="18" charset="0"/>
              <a:cs typeface="Times New Roman" panose="02020603050405020304" pitchFamily="18" charset="0"/>
            </a:endParaRPr>
          </a:p>
        </p:txBody>
      </p:sp>
      <p:cxnSp>
        <p:nvCxnSpPr>
          <p:cNvPr id="13" name="直接箭头连接符 12"/>
          <p:cNvCxnSpPr>
            <a:stCxn id="11" idx="2"/>
          </p:cNvCxnSpPr>
          <p:nvPr/>
        </p:nvCxnSpPr>
        <p:spPr>
          <a:xfrm>
            <a:off x="8170087" y="1267472"/>
            <a:ext cx="0" cy="5081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3" cstate="print"/>
          <a:stretch>
            <a:fillRect/>
          </a:stretch>
        </p:blipFill>
        <p:spPr>
          <a:xfrm>
            <a:off x="7520826" y="2103400"/>
            <a:ext cx="4393316" cy="2735989"/>
          </a:xfrm>
          <a:prstGeom prst="rect">
            <a:avLst/>
          </a:prstGeom>
        </p:spPr>
      </p:pic>
      <p:sp>
        <p:nvSpPr>
          <p:cNvPr id="17" name="文本框 16"/>
          <p:cNvSpPr txBox="1"/>
          <p:nvPr/>
        </p:nvSpPr>
        <p:spPr>
          <a:xfrm>
            <a:off x="9717484" y="1467527"/>
            <a:ext cx="2229293" cy="400110"/>
          </a:xfrm>
          <a:prstGeom prst="rect">
            <a:avLst/>
          </a:prstGeom>
          <a:noFill/>
        </p:spPr>
        <p:txBody>
          <a:bodyPr wrap="square" rtlCol="0">
            <a:spAutoFit/>
          </a:bodyPr>
          <a:lstStyle/>
          <a:p>
            <a:r>
              <a:rPr lang="en-US" altLang="zh-CN" sz="2000" b="1" dirty="0" smtClean="0">
                <a:latin typeface="Times New Roman" panose="02020603050405020304" pitchFamily="18" charset="0"/>
                <a:cs typeface="Times New Roman" panose="02020603050405020304" pitchFamily="18" charset="0"/>
              </a:rPr>
              <a:t>Click to Download</a:t>
            </a:r>
            <a:endParaRPr lang="zh-CN" altLang="en-US" sz="2000" b="1" dirty="0">
              <a:latin typeface="Times New Roman" panose="02020603050405020304" pitchFamily="18" charset="0"/>
              <a:cs typeface="Times New Roman" panose="02020603050405020304" pitchFamily="18" charset="0"/>
            </a:endParaRPr>
          </a:p>
        </p:txBody>
      </p:sp>
      <p:cxnSp>
        <p:nvCxnSpPr>
          <p:cNvPr id="19" name="直接箭头连接符 18"/>
          <p:cNvCxnSpPr>
            <a:stCxn id="17" idx="2"/>
          </p:cNvCxnSpPr>
          <p:nvPr/>
        </p:nvCxnSpPr>
        <p:spPr>
          <a:xfrm flipH="1">
            <a:off x="10832130" y="1867637"/>
            <a:ext cx="1" cy="4715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0" y="64261"/>
            <a:ext cx="1833226" cy="461665"/>
          </a:xfrm>
          <a:prstGeom prst="rect">
            <a:avLst/>
          </a:prstGeom>
          <a:noFill/>
        </p:spPr>
        <p:txBody>
          <a:bodyPr wrap="square" rtlCol="0">
            <a:spAutoFit/>
          </a:bodyPr>
          <a:lstStyle/>
          <a:p>
            <a:r>
              <a:rPr lang="zh-CN" altLang="en-US" sz="2400" b="1" dirty="0" smtClean="0">
                <a:solidFill>
                  <a:srgbClr val="FF0000"/>
                </a:solidFill>
              </a:rPr>
              <a:t>以</a:t>
            </a:r>
            <a:r>
              <a:rPr lang="en-US" altLang="zh-CN" sz="2400" b="1" dirty="0" smtClean="0">
                <a:solidFill>
                  <a:srgbClr val="FF0000"/>
                </a:solidFill>
              </a:rPr>
              <a:t>AML</a:t>
            </a:r>
            <a:r>
              <a:rPr lang="zh-CN" altLang="en-US" sz="2400" b="1" dirty="0" smtClean="0">
                <a:solidFill>
                  <a:srgbClr val="FF0000"/>
                </a:solidFill>
              </a:rPr>
              <a:t>为例</a:t>
            </a:r>
            <a:endParaRPr lang="zh-CN" altLang="en-US" sz="2400" b="1" dirty="0">
              <a:solidFill>
                <a:srgbClr val="FF0000"/>
              </a:solidFill>
            </a:endParaRPr>
          </a:p>
        </p:txBody>
      </p:sp>
    </p:spTree>
    <p:extLst>
      <p:ext uri="{BB962C8B-B14F-4D97-AF65-F5344CB8AC3E}">
        <p14:creationId xmlns:p14="http://schemas.microsoft.com/office/powerpoint/2010/main" val="347865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a:spLocks noGrp="1" noChangeArrowheads="1"/>
          </p:cNvSpPr>
          <p:nvPr>
            <p:ph type="title"/>
          </p:nvPr>
        </p:nvSpPr>
        <p:spPr bwMode="auto">
          <a:xfrm>
            <a:off x="913149" y="347764"/>
            <a:ext cx="1036445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cap="none" dirty="0" smtClean="0">
                <a:solidFill>
                  <a:srgbClr val="000000"/>
                </a:solidFill>
                <a:latin typeface="Times New Roman" panose="02020603050405020304" pitchFamily="18" charset="0"/>
              </a:rPr>
              <a:t>Or download everything with 1 click</a:t>
            </a:r>
            <a:br>
              <a:rPr lang="en-US" altLang="zh-CN" sz="3200" cap="none" dirty="0" smtClean="0">
                <a:solidFill>
                  <a:srgbClr val="000000"/>
                </a:solidFill>
                <a:latin typeface="Times New Roman" panose="02020603050405020304" pitchFamily="18" charset="0"/>
              </a:rPr>
            </a:br>
            <a:endParaRPr lang="zh-CN" altLang="en-US" sz="1800" cap="none" dirty="0"/>
          </a:p>
        </p:txBody>
      </p:sp>
      <p:pic>
        <p:nvPicPr>
          <p:cNvPr id="5" name="内容占位符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211572" y="1091056"/>
            <a:ext cx="7953153" cy="4926971"/>
          </a:xfrm>
        </p:spPr>
      </p:pic>
      <p:sp>
        <p:nvSpPr>
          <p:cNvPr id="6" name="文本框 5"/>
          <p:cNvSpPr txBox="1"/>
          <p:nvPr/>
        </p:nvSpPr>
        <p:spPr>
          <a:xfrm>
            <a:off x="2456121" y="4369981"/>
            <a:ext cx="1467293" cy="446568"/>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420264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6817" y="-121209"/>
            <a:ext cx="10364451" cy="784981"/>
          </a:xfrm>
        </p:spPr>
        <p:txBody>
          <a:bodyPr>
            <a:normAutofit/>
          </a:bodyPr>
          <a:lstStyle/>
          <a:p>
            <a:r>
              <a:rPr lang="en-US" altLang="zh-CN" sz="3200" dirty="0" smtClean="0">
                <a:latin typeface="Times New Roman" panose="02020603050405020304" pitchFamily="18" charset="0"/>
                <a:cs typeface="Times New Roman" panose="02020603050405020304" pitchFamily="18" charset="0"/>
              </a:rPr>
              <a:t>Graphical tools</a:t>
            </a:r>
            <a:endParaRPr lang="zh-CN" altLang="en-US" sz="3200" dirty="0">
              <a:latin typeface="Times New Roman" panose="02020603050405020304" pitchFamily="18" charset="0"/>
              <a:cs typeface="Times New Roman" panose="02020603050405020304" pitchFamily="18" charset="0"/>
            </a:endParaRPr>
          </a:p>
        </p:txBody>
      </p:sp>
      <p:sp>
        <p:nvSpPr>
          <p:cNvPr id="4" name="文本框 2"/>
          <p:cNvSpPr txBox="1">
            <a:spLocks noGrp="1" noChangeArrowheads="1"/>
          </p:cNvSpPr>
          <p:nvPr>
            <p:ph sz="quarter" idx="13"/>
          </p:nvPr>
        </p:nvSpPr>
        <p:spPr bwMode="auto">
          <a:xfrm>
            <a:off x="914400" y="642482"/>
            <a:ext cx="10363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400" dirty="0" smtClean="0">
                <a:solidFill>
                  <a:srgbClr val="000000"/>
                </a:solidFill>
                <a:latin typeface="Times New Roman" panose="02020603050405020304" pitchFamily="18" charset="0"/>
              </a:rPr>
              <a:t>View Gene</a:t>
            </a:r>
            <a:r>
              <a:rPr lang="en-US" altLang="zh-CN" sz="2400" dirty="0">
                <a:solidFill>
                  <a:srgbClr val="000000"/>
                </a:solidFill>
                <a:latin typeface="Times New Roman" panose="02020603050405020304" pitchFamily="18" charset="0"/>
              </a:rPr>
              <a:t>: expression level browser</a:t>
            </a:r>
          </a:p>
          <a:p>
            <a:pPr eaLnBrk="1" hangingPunct="1">
              <a:lnSpc>
                <a:spcPct val="100000"/>
              </a:lnSpc>
              <a:spcBef>
                <a:spcPct val="0"/>
              </a:spcBef>
              <a:buFontTx/>
              <a:buNone/>
            </a:pPr>
            <a:endParaRPr lang="zh-CN" altLang="en-US" sz="1800" dirty="0"/>
          </a:p>
        </p:txBody>
      </p:sp>
      <p:pic>
        <p:nvPicPr>
          <p:cNvPr id="5" name="图片 4"/>
          <p:cNvPicPr>
            <a:picLocks noChangeAspect="1"/>
          </p:cNvPicPr>
          <p:nvPr/>
        </p:nvPicPr>
        <p:blipFill>
          <a:blip r:embed="rId2" cstate="print"/>
          <a:stretch>
            <a:fillRect/>
          </a:stretch>
        </p:blipFill>
        <p:spPr>
          <a:xfrm>
            <a:off x="914400" y="1307805"/>
            <a:ext cx="10143460" cy="5061096"/>
          </a:xfrm>
          <a:prstGeom prst="rect">
            <a:avLst/>
          </a:prstGeom>
        </p:spPr>
      </p:pic>
      <p:sp>
        <p:nvSpPr>
          <p:cNvPr id="8" name="文本框 7"/>
          <p:cNvSpPr txBox="1"/>
          <p:nvPr/>
        </p:nvSpPr>
        <p:spPr>
          <a:xfrm>
            <a:off x="1127051" y="1307805"/>
            <a:ext cx="563526" cy="369332"/>
          </a:xfrm>
          <a:prstGeom prst="rect">
            <a:avLst/>
          </a:prstGeom>
          <a:noFill/>
          <a:ln w="19050">
            <a:solidFill>
              <a:srgbClr val="FF0000"/>
            </a:solidFill>
          </a:ln>
        </p:spPr>
        <p:txBody>
          <a:bodyPr wrap="square" rtlCol="0">
            <a:spAutoFit/>
          </a:bodyPr>
          <a:lstStyle/>
          <a:p>
            <a:endParaRPr lang="zh-CN" altLang="en-US" dirty="0"/>
          </a:p>
        </p:txBody>
      </p:sp>
      <p:pic>
        <p:nvPicPr>
          <p:cNvPr id="9" name="图片 8"/>
          <p:cNvPicPr>
            <a:picLocks noChangeAspect="1"/>
          </p:cNvPicPr>
          <p:nvPr/>
        </p:nvPicPr>
        <p:blipFill>
          <a:blip r:embed="rId3" cstate="print"/>
          <a:stretch>
            <a:fillRect/>
          </a:stretch>
        </p:blipFill>
        <p:spPr>
          <a:xfrm>
            <a:off x="1408814" y="1713822"/>
            <a:ext cx="9566383" cy="607347"/>
          </a:xfrm>
          <a:prstGeom prst="rect">
            <a:avLst/>
          </a:prstGeom>
        </p:spPr>
      </p:pic>
    </p:spTree>
    <p:extLst>
      <p:ext uri="{BB962C8B-B14F-4D97-AF65-F5344CB8AC3E}">
        <p14:creationId xmlns:p14="http://schemas.microsoft.com/office/powerpoint/2010/main" val="412168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978763" y="114765"/>
            <a:ext cx="8175330" cy="3447144"/>
          </a:xfrm>
          <a:prstGeom prst="rect">
            <a:avLst/>
          </a:prstGeom>
        </p:spPr>
      </p:pic>
      <p:pic>
        <p:nvPicPr>
          <p:cNvPr id="7" name="图片 6"/>
          <p:cNvPicPr>
            <a:picLocks noChangeAspect="1"/>
          </p:cNvPicPr>
          <p:nvPr/>
        </p:nvPicPr>
        <p:blipFill>
          <a:blip r:embed="rId3" cstate="print"/>
          <a:stretch>
            <a:fillRect/>
          </a:stretch>
        </p:blipFill>
        <p:spPr>
          <a:xfrm>
            <a:off x="1798011" y="3651841"/>
            <a:ext cx="9153525" cy="2552700"/>
          </a:xfrm>
          <a:prstGeom prst="rect">
            <a:avLst/>
          </a:prstGeom>
        </p:spPr>
      </p:pic>
      <p:sp>
        <p:nvSpPr>
          <p:cNvPr id="8" name="文本框 7"/>
          <p:cNvSpPr txBox="1"/>
          <p:nvPr/>
        </p:nvSpPr>
        <p:spPr>
          <a:xfrm>
            <a:off x="308344" y="4795284"/>
            <a:ext cx="1329070" cy="646331"/>
          </a:xfrm>
          <a:prstGeom prst="rect">
            <a:avLst/>
          </a:prstGeom>
          <a:noFill/>
        </p:spPr>
        <p:txBody>
          <a:bodyPr wrap="square" rtlCol="0">
            <a:spAutoFit/>
          </a:bodyPr>
          <a:lstStyle/>
          <a:p>
            <a:r>
              <a:rPr lang="zh-CN" altLang="en-US" dirty="0" smtClean="0">
                <a:solidFill>
                  <a:srgbClr val="FF0000"/>
                </a:solidFill>
              </a:rPr>
              <a:t>选择其中感兴趣的疾病</a:t>
            </a:r>
            <a:endParaRPr lang="zh-CN" altLang="en-US" dirty="0">
              <a:solidFill>
                <a:srgbClr val="FF0000"/>
              </a:solidFill>
            </a:endParaRPr>
          </a:p>
        </p:txBody>
      </p:sp>
      <p:pic>
        <p:nvPicPr>
          <p:cNvPr id="9" name="图片 8"/>
          <p:cNvPicPr>
            <a:picLocks noChangeAspect="1"/>
          </p:cNvPicPr>
          <p:nvPr/>
        </p:nvPicPr>
        <p:blipFill>
          <a:blip r:embed="rId4" cstate="print"/>
          <a:stretch>
            <a:fillRect/>
          </a:stretch>
        </p:blipFill>
        <p:spPr>
          <a:xfrm>
            <a:off x="1798011" y="2129083"/>
            <a:ext cx="7828109" cy="4479495"/>
          </a:xfrm>
          <a:prstGeom prst="rect">
            <a:avLst/>
          </a:prstGeom>
        </p:spPr>
      </p:pic>
      <p:sp>
        <p:nvSpPr>
          <p:cNvPr id="10" name="文本框 9"/>
          <p:cNvSpPr txBox="1"/>
          <p:nvPr/>
        </p:nvSpPr>
        <p:spPr>
          <a:xfrm>
            <a:off x="9675628" y="5858540"/>
            <a:ext cx="639062" cy="446567"/>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428233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a:spLocks noGrp="1" noChangeArrowheads="1"/>
          </p:cNvSpPr>
          <p:nvPr>
            <p:ph type="title"/>
          </p:nvPr>
        </p:nvSpPr>
        <p:spPr bwMode="auto">
          <a:xfrm>
            <a:off x="913773" y="71316"/>
            <a:ext cx="1036445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3200" dirty="0" err="1">
                <a:latin typeface="Times New Roman" panose="02020603050405020304" pitchFamily="18" charset="0"/>
                <a:cs typeface="Times New Roman" panose="02020603050405020304" pitchFamily="18" charset="0"/>
              </a:rPr>
              <a:t>iCoMut</a:t>
            </a:r>
            <a:r>
              <a:rPr lang="en-US" altLang="zh-CN" sz="3200" dirty="0">
                <a:latin typeface="Times New Roman" panose="02020603050405020304" pitchFamily="18" charset="0"/>
                <a:cs typeface="Times New Roman" panose="02020603050405020304" pitchFamily="18" charset="0"/>
              </a:rPr>
              <a:t> Beta for </a:t>
            </a:r>
            <a:r>
              <a:rPr lang="en-US" altLang="zh-CN" sz="3200" dirty="0" err="1">
                <a:latin typeface="Times New Roman" panose="02020603050405020304" pitchFamily="18" charset="0"/>
                <a:cs typeface="Times New Roman" panose="02020603050405020304" pitchFamily="18" charset="0"/>
              </a:rPr>
              <a:t>FireBrowse</a:t>
            </a:r>
            <a:r>
              <a:rPr lang="en-US" altLang="zh-CN" sz="1800" dirty="0"/>
              <a:t/>
            </a:r>
            <a:br>
              <a:rPr lang="en-US" altLang="zh-CN" sz="1800" dirty="0"/>
            </a:br>
            <a:endParaRPr lang="zh-CN" altLang="en-US" sz="1800" dirty="0"/>
          </a:p>
        </p:txBody>
      </p:sp>
      <p:pic>
        <p:nvPicPr>
          <p:cNvPr id="5" name="内容占位符 4"/>
          <p:cNvPicPr>
            <a:picLocks noGrp="1" noChangeAspect="1"/>
          </p:cNvPicPr>
          <p:nvPr>
            <p:ph sz="quarter" idx="13"/>
          </p:nvPr>
        </p:nvPicPr>
        <p:blipFill>
          <a:blip r:embed="rId2" cstate="print"/>
          <a:stretch>
            <a:fillRect/>
          </a:stretch>
        </p:blipFill>
        <p:spPr>
          <a:xfrm>
            <a:off x="1201479" y="935665"/>
            <a:ext cx="9707526" cy="5677786"/>
          </a:xfrm>
          <a:prstGeom prst="rect">
            <a:avLst/>
          </a:prstGeom>
        </p:spPr>
      </p:pic>
    </p:spTree>
    <p:extLst>
      <p:ext uri="{BB962C8B-B14F-4D97-AF65-F5344CB8AC3E}">
        <p14:creationId xmlns:p14="http://schemas.microsoft.com/office/powerpoint/2010/main" val="26391222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1780" y="31973"/>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文本框 2"/>
          <p:cNvSpPr txBox="1">
            <a:spLocks noChangeArrowheads="1"/>
          </p:cNvSpPr>
          <p:nvPr/>
        </p:nvSpPr>
        <p:spPr bwMode="auto">
          <a:xfrm>
            <a:off x="1914815" y="171316"/>
            <a:ext cx="674557"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Mutation R ate</a:t>
            </a:r>
          </a:p>
          <a:p>
            <a:pPr eaLnBrk="1" hangingPunct="1">
              <a:lnSpc>
                <a:spcPct val="100000"/>
              </a:lnSpc>
              <a:spcBef>
                <a:spcPct val="0"/>
              </a:spcBef>
              <a:buFontTx/>
              <a:buNone/>
            </a:pPr>
            <a:endParaRPr lang="zh-CN" altLang="en-US" sz="759"/>
          </a:p>
        </p:txBody>
      </p:sp>
      <p:sp>
        <p:nvSpPr>
          <p:cNvPr id="16388" name="文本框 3"/>
          <p:cNvSpPr txBox="1">
            <a:spLocks noChangeArrowheads="1"/>
          </p:cNvSpPr>
          <p:nvPr/>
        </p:nvSpPr>
        <p:spPr bwMode="auto">
          <a:xfrm>
            <a:off x="2145021" y="289096"/>
            <a:ext cx="685265" cy="32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79">
                <a:solidFill>
                  <a:srgbClr val="000000"/>
                </a:solidFill>
              </a:rPr>
              <a:t>s ynonymous</a:t>
            </a:r>
          </a:p>
          <a:p>
            <a:pPr eaLnBrk="1" hangingPunct="1">
              <a:lnSpc>
                <a:spcPct val="100000"/>
              </a:lnSpc>
              <a:spcBef>
                <a:spcPct val="0"/>
              </a:spcBef>
              <a:buFontTx/>
              <a:buNone/>
            </a:pPr>
            <a:r>
              <a:rPr lang="en-US" altLang="zh-CN" sz="379">
                <a:solidFill>
                  <a:srgbClr val="000000"/>
                </a:solidFill>
              </a:rPr>
              <a:t>non s ynonymous</a:t>
            </a:r>
          </a:p>
          <a:p>
            <a:pPr eaLnBrk="1" hangingPunct="1">
              <a:lnSpc>
                <a:spcPct val="100000"/>
              </a:lnSpc>
              <a:spcBef>
                <a:spcPct val="0"/>
              </a:spcBef>
              <a:buFontTx/>
              <a:buNone/>
            </a:pPr>
            <a:endParaRPr lang="zh-CN" altLang="en-US" sz="759"/>
          </a:p>
        </p:txBody>
      </p:sp>
      <p:sp>
        <p:nvSpPr>
          <p:cNvPr id="16389" name="文本框 4"/>
          <p:cNvSpPr txBox="1">
            <a:spLocks noChangeArrowheads="1"/>
          </p:cNvSpPr>
          <p:nvPr/>
        </p:nvSpPr>
        <p:spPr bwMode="auto">
          <a:xfrm>
            <a:off x="2873115" y="171316"/>
            <a:ext cx="562131"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337">
                <a:solidFill>
                  <a:srgbClr val="000000"/>
                </a:solidFill>
              </a:rPr>
              <a:t>Muta tion R a te</a:t>
            </a:r>
          </a:p>
          <a:p>
            <a:pPr eaLnBrk="1" hangingPunct="1">
              <a:lnSpc>
                <a:spcPct val="100000"/>
              </a:lnSpc>
              <a:spcBef>
                <a:spcPct val="0"/>
              </a:spcBef>
              <a:buFontTx/>
              <a:buNone/>
            </a:pPr>
            <a:endParaRPr lang="zh-CN" altLang="en-US" sz="759"/>
          </a:p>
        </p:txBody>
      </p:sp>
      <p:sp>
        <p:nvSpPr>
          <p:cNvPr id="16390" name="文本框 5"/>
          <p:cNvSpPr txBox="1">
            <a:spLocks noChangeArrowheads="1"/>
          </p:cNvSpPr>
          <p:nvPr/>
        </p:nvSpPr>
        <p:spPr bwMode="auto">
          <a:xfrm>
            <a:off x="3312112" y="230206"/>
            <a:ext cx="315864"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15</a:t>
            </a:r>
          </a:p>
          <a:p>
            <a:pPr eaLnBrk="1" hangingPunct="1">
              <a:lnSpc>
                <a:spcPct val="100000"/>
              </a:lnSpc>
              <a:spcBef>
                <a:spcPct val="0"/>
              </a:spcBef>
              <a:buFontTx/>
              <a:buNone/>
            </a:pPr>
            <a:endParaRPr lang="zh-CN" altLang="en-US" sz="759"/>
          </a:p>
        </p:txBody>
      </p:sp>
      <p:sp>
        <p:nvSpPr>
          <p:cNvPr id="16391" name="文本框 6"/>
          <p:cNvSpPr txBox="1">
            <a:spLocks noChangeArrowheads="1"/>
          </p:cNvSpPr>
          <p:nvPr/>
        </p:nvSpPr>
        <p:spPr bwMode="auto">
          <a:xfrm>
            <a:off x="3708281" y="96366"/>
            <a:ext cx="1193859" cy="41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307">
                <a:solidFill>
                  <a:srgbClr val="FBB172"/>
                </a:solidFill>
                <a:latin typeface="Arial" panose="020B0604020202020204" pitchFamily="34" charset="0"/>
              </a:rPr>
              <a:t>Astrocytoma</a:t>
            </a:r>
          </a:p>
          <a:p>
            <a:pPr eaLnBrk="1" hangingPunct="1">
              <a:lnSpc>
                <a:spcPct val="100000"/>
              </a:lnSpc>
              <a:spcBef>
                <a:spcPct val="0"/>
              </a:spcBef>
              <a:buFontTx/>
              <a:buNone/>
            </a:pPr>
            <a:endParaRPr lang="zh-CN" altLang="en-US" sz="759"/>
          </a:p>
        </p:txBody>
      </p:sp>
      <p:sp>
        <p:nvSpPr>
          <p:cNvPr id="16392" name="文本框 7"/>
          <p:cNvSpPr txBox="1">
            <a:spLocks noChangeArrowheads="1"/>
          </p:cNvSpPr>
          <p:nvPr/>
        </p:nvSpPr>
        <p:spPr bwMode="auto">
          <a:xfrm>
            <a:off x="4934262" y="96365"/>
            <a:ext cx="1402651" cy="38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138">
                <a:solidFill>
                  <a:srgbClr val="A765A2"/>
                </a:solidFill>
                <a:latin typeface="Arial" panose="020B0604020202020204" pitchFamily="34" charset="0"/>
              </a:rPr>
              <a:t>Oligoastrocytoma</a:t>
            </a:r>
          </a:p>
          <a:p>
            <a:pPr eaLnBrk="1" hangingPunct="1">
              <a:lnSpc>
                <a:spcPct val="100000"/>
              </a:lnSpc>
              <a:spcBef>
                <a:spcPct val="0"/>
              </a:spcBef>
              <a:buFontTx/>
              <a:buNone/>
            </a:pPr>
            <a:endParaRPr lang="zh-CN" altLang="en-US" sz="759"/>
          </a:p>
        </p:txBody>
      </p:sp>
      <p:sp>
        <p:nvSpPr>
          <p:cNvPr id="16393" name="文本框 8"/>
          <p:cNvSpPr txBox="1">
            <a:spLocks noChangeArrowheads="1"/>
          </p:cNvSpPr>
          <p:nvPr/>
        </p:nvSpPr>
        <p:spPr bwMode="auto">
          <a:xfrm>
            <a:off x="6235194" y="96366"/>
            <a:ext cx="1713162" cy="59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307">
                <a:solidFill>
                  <a:srgbClr val="2B7571"/>
                </a:solidFill>
                <a:latin typeface="Arial" panose="020B0604020202020204" pitchFamily="34" charset="0"/>
              </a:rPr>
              <a:t>Oligodendrocytoma</a:t>
            </a:r>
            <a:r>
              <a:rPr lang="en-US" altLang="zh-CN" sz="1222" b="1">
                <a:solidFill>
                  <a:srgbClr val="23626C"/>
                </a:solidFill>
                <a:latin typeface="Times New Roman" panose="02020603050405020304" pitchFamily="18" charset="0"/>
              </a:rPr>
              <a:t>Oligodendroglioma</a:t>
            </a:r>
          </a:p>
          <a:p>
            <a:pPr eaLnBrk="1" hangingPunct="1">
              <a:lnSpc>
                <a:spcPct val="100000"/>
              </a:lnSpc>
              <a:spcBef>
                <a:spcPct val="0"/>
              </a:spcBef>
              <a:buFontTx/>
              <a:buNone/>
            </a:pPr>
            <a:endParaRPr lang="zh-CN" altLang="en-US" sz="759"/>
          </a:p>
        </p:txBody>
      </p:sp>
      <p:sp>
        <p:nvSpPr>
          <p:cNvPr id="16394" name="文本框 9"/>
          <p:cNvSpPr txBox="1">
            <a:spLocks noChangeArrowheads="1"/>
          </p:cNvSpPr>
          <p:nvPr/>
        </p:nvSpPr>
        <p:spPr bwMode="auto">
          <a:xfrm>
            <a:off x="3312112" y="433644"/>
            <a:ext cx="315864"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10</a:t>
            </a:r>
          </a:p>
          <a:p>
            <a:pPr eaLnBrk="1" hangingPunct="1">
              <a:lnSpc>
                <a:spcPct val="100000"/>
              </a:lnSpc>
              <a:spcBef>
                <a:spcPct val="0"/>
              </a:spcBef>
              <a:buFontTx/>
              <a:buNone/>
            </a:pPr>
            <a:endParaRPr lang="zh-CN" altLang="en-US" sz="759"/>
          </a:p>
        </p:txBody>
      </p:sp>
      <p:sp>
        <p:nvSpPr>
          <p:cNvPr id="16395" name="文本框 10"/>
          <p:cNvSpPr txBox="1">
            <a:spLocks noChangeArrowheads="1"/>
          </p:cNvSpPr>
          <p:nvPr/>
        </p:nvSpPr>
        <p:spPr bwMode="auto">
          <a:xfrm>
            <a:off x="8858473" y="155255"/>
            <a:ext cx="1193859" cy="52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065" b="1">
                <a:solidFill>
                  <a:srgbClr val="0432FF"/>
                </a:solidFill>
                <a:latin typeface="Times New Roman" panose="02020603050405020304" pitchFamily="18" charset="0"/>
              </a:rPr>
              <a:t>iCoMut</a:t>
            </a:r>
          </a:p>
          <a:p>
            <a:pPr eaLnBrk="1" hangingPunct="1">
              <a:lnSpc>
                <a:spcPct val="100000"/>
              </a:lnSpc>
              <a:spcBef>
                <a:spcPct val="0"/>
              </a:spcBef>
              <a:buFontTx/>
              <a:buNone/>
            </a:pPr>
            <a:endParaRPr lang="zh-CN" altLang="en-US" sz="759"/>
          </a:p>
        </p:txBody>
      </p:sp>
      <p:sp>
        <p:nvSpPr>
          <p:cNvPr id="16396" name="文本框 11"/>
          <p:cNvSpPr txBox="1">
            <a:spLocks noChangeArrowheads="1"/>
          </p:cNvSpPr>
          <p:nvPr/>
        </p:nvSpPr>
        <p:spPr bwMode="auto">
          <a:xfrm>
            <a:off x="8312403" y="701325"/>
            <a:ext cx="2280646" cy="1493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391" b="1">
                <a:solidFill>
                  <a:srgbClr val="000000"/>
                </a:solidFill>
                <a:latin typeface="Arial" panose="020B0604020202020204" pitchFamily="34" charset="0"/>
              </a:rPr>
              <a:t>By making such figures</a:t>
            </a:r>
          </a:p>
          <a:p>
            <a:pPr eaLnBrk="1" hangingPunct="1">
              <a:lnSpc>
                <a:spcPct val="100000"/>
              </a:lnSpc>
              <a:spcBef>
                <a:spcPct val="0"/>
              </a:spcBef>
              <a:buFontTx/>
              <a:buNone/>
            </a:pPr>
            <a:r>
              <a:rPr lang="en-US" altLang="zh-CN" sz="1391" b="1">
                <a:solidFill>
                  <a:srgbClr val="000000"/>
                </a:solidFill>
                <a:latin typeface="Arial" panose="020B0604020202020204" pitchFamily="34" charset="0"/>
              </a:rPr>
              <a:t> interactive, allowing</a:t>
            </a:r>
          </a:p>
          <a:p>
            <a:pPr eaLnBrk="1" hangingPunct="1">
              <a:lnSpc>
                <a:spcPct val="100000"/>
              </a:lnSpc>
              <a:spcBef>
                <a:spcPct val="0"/>
              </a:spcBef>
              <a:buFontTx/>
              <a:buNone/>
            </a:pPr>
            <a:r>
              <a:rPr lang="en-US" altLang="zh-CN" sz="1391" b="1">
                <a:solidFill>
                  <a:srgbClr val="000000"/>
                </a:solidFill>
                <a:latin typeface="Arial" panose="020B0604020202020204" pitchFamily="34" charset="0"/>
              </a:rPr>
              <a:t> panels to be moved,</a:t>
            </a:r>
          </a:p>
          <a:p>
            <a:pPr eaLnBrk="1" hangingPunct="1">
              <a:lnSpc>
                <a:spcPct val="100000"/>
              </a:lnSpc>
              <a:spcBef>
                <a:spcPct val="0"/>
              </a:spcBef>
              <a:buFontTx/>
              <a:buNone/>
            </a:pPr>
            <a:r>
              <a:rPr lang="en-US" altLang="zh-CN" sz="1391" b="1">
                <a:solidFill>
                  <a:srgbClr val="000000"/>
                </a:solidFill>
                <a:latin typeface="Arial" panose="020B0604020202020204" pitchFamily="34" charset="0"/>
              </a:rPr>
              <a:t> sorted and searched,</a:t>
            </a:r>
          </a:p>
          <a:p>
            <a:pPr eaLnBrk="1" hangingPunct="1">
              <a:lnSpc>
                <a:spcPct val="100000"/>
              </a:lnSpc>
              <a:spcBef>
                <a:spcPct val="0"/>
              </a:spcBef>
              <a:buFontTx/>
              <a:buNone/>
            </a:pPr>
            <a:r>
              <a:rPr lang="en-US" altLang="zh-CN" sz="1391" b="1">
                <a:solidFill>
                  <a:srgbClr val="000000"/>
                </a:solidFill>
                <a:latin typeface="Arial" panose="020B0604020202020204" pitchFamily="34" charset="0"/>
              </a:rPr>
              <a:t>  iCoMut dramatically</a:t>
            </a:r>
          </a:p>
          <a:p>
            <a:pPr eaLnBrk="1" hangingPunct="1">
              <a:lnSpc>
                <a:spcPct val="100000"/>
              </a:lnSpc>
              <a:spcBef>
                <a:spcPct val="0"/>
              </a:spcBef>
              <a:buFontTx/>
              <a:buNone/>
            </a:pPr>
            <a:r>
              <a:rPr lang="en-US" altLang="zh-CN" sz="1391" b="1">
                <a:solidFill>
                  <a:srgbClr val="000000"/>
                </a:solidFill>
                <a:latin typeface="Arial" panose="020B0604020202020204" pitchFamily="34" charset="0"/>
              </a:rPr>
              <a:t>enhances that process.</a:t>
            </a:r>
          </a:p>
          <a:p>
            <a:pPr eaLnBrk="1" hangingPunct="1">
              <a:lnSpc>
                <a:spcPct val="100000"/>
              </a:lnSpc>
              <a:spcBef>
                <a:spcPct val="0"/>
              </a:spcBef>
              <a:buFontTx/>
              <a:buNone/>
            </a:pPr>
            <a:endParaRPr lang="zh-CN" altLang="en-US" sz="759"/>
          </a:p>
        </p:txBody>
      </p:sp>
      <p:sp>
        <p:nvSpPr>
          <p:cNvPr id="16397" name="文本框 12"/>
          <p:cNvSpPr txBox="1">
            <a:spLocks noChangeArrowheads="1"/>
          </p:cNvSpPr>
          <p:nvPr/>
        </p:nvSpPr>
        <p:spPr bwMode="auto">
          <a:xfrm>
            <a:off x="8253513" y="2232464"/>
            <a:ext cx="2398426" cy="85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391" b="1">
                <a:solidFill>
                  <a:srgbClr val="000000"/>
                </a:solidFill>
                <a:latin typeface="Arial" panose="020B0604020202020204" pitchFamily="34" charset="0"/>
              </a:rPr>
              <a:t>Example: hovering over</a:t>
            </a:r>
          </a:p>
          <a:p>
            <a:pPr eaLnBrk="1" hangingPunct="1">
              <a:lnSpc>
                <a:spcPct val="100000"/>
              </a:lnSpc>
              <a:spcBef>
                <a:spcPct val="0"/>
              </a:spcBef>
              <a:buFontTx/>
              <a:buNone/>
            </a:pPr>
            <a:r>
              <a:rPr lang="en-US" altLang="zh-CN" sz="1391" b="1">
                <a:solidFill>
                  <a:srgbClr val="000000"/>
                </a:solidFill>
                <a:latin typeface="Arial" panose="020B0604020202020204" pitchFamily="34" charset="0"/>
              </a:rPr>
              <a:t>pixels tells you about the</a:t>
            </a:r>
          </a:p>
          <a:p>
            <a:pPr eaLnBrk="1" hangingPunct="1">
              <a:lnSpc>
                <a:spcPct val="100000"/>
              </a:lnSpc>
              <a:spcBef>
                <a:spcPct val="0"/>
              </a:spcBef>
              <a:buFontTx/>
              <a:buNone/>
            </a:pPr>
            <a:r>
              <a:rPr lang="en-US" altLang="zh-CN" sz="1391" b="1">
                <a:solidFill>
                  <a:srgbClr val="000000"/>
                </a:solidFill>
                <a:latin typeface="Arial" panose="020B0604020202020204" pitchFamily="34" charset="0"/>
              </a:rPr>
              <a:t>   underlying biology.</a:t>
            </a:r>
          </a:p>
          <a:p>
            <a:pPr eaLnBrk="1" hangingPunct="1">
              <a:lnSpc>
                <a:spcPct val="100000"/>
              </a:lnSpc>
              <a:spcBef>
                <a:spcPct val="0"/>
              </a:spcBef>
              <a:buFontTx/>
              <a:buNone/>
            </a:pPr>
            <a:endParaRPr lang="zh-CN" altLang="en-US" sz="759"/>
          </a:p>
        </p:txBody>
      </p:sp>
      <p:sp>
        <p:nvSpPr>
          <p:cNvPr id="16398" name="文本框 13"/>
          <p:cNvSpPr txBox="1">
            <a:spLocks noChangeArrowheads="1"/>
          </p:cNvSpPr>
          <p:nvPr/>
        </p:nvSpPr>
        <p:spPr bwMode="auto">
          <a:xfrm>
            <a:off x="2139667" y="642436"/>
            <a:ext cx="1408005" cy="42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391" b="1">
                <a:solidFill>
                  <a:srgbClr val="000000"/>
                </a:solidFill>
                <a:latin typeface="Times New Roman" panose="02020603050405020304" pitchFamily="18" charset="0"/>
              </a:rPr>
              <a:t>Mutation rate</a:t>
            </a:r>
          </a:p>
          <a:p>
            <a:pPr eaLnBrk="1" hangingPunct="1">
              <a:lnSpc>
                <a:spcPct val="100000"/>
              </a:lnSpc>
              <a:spcBef>
                <a:spcPct val="0"/>
              </a:spcBef>
              <a:buFontTx/>
              <a:buNone/>
            </a:pPr>
            <a:endParaRPr lang="zh-CN" altLang="en-US" sz="759"/>
          </a:p>
        </p:txBody>
      </p:sp>
      <p:sp>
        <p:nvSpPr>
          <p:cNvPr id="16399" name="文本框 14"/>
          <p:cNvSpPr txBox="1">
            <a:spLocks noChangeArrowheads="1"/>
          </p:cNvSpPr>
          <p:nvPr/>
        </p:nvSpPr>
        <p:spPr bwMode="auto">
          <a:xfrm>
            <a:off x="1914815" y="1049312"/>
            <a:ext cx="604960"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C linical Age</a:t>
            </a:r>
          </a:p>
          <a:p>
            <a:pPr eaLnBrk="1" hangingPunct="1">
              <a:lnSpc>
                <a:spcPct val="100000"/>
              </a:lnSpc>
              <a:spcBef>
                <a:spcPct val="0"/>
              </a:spcBef>
              <a:buFontTx/>
              <a:buNone/>
            </a:pPr>
            <a:endParaRPr lang="zh-CN" altLang="en-US" sz="759"/>
          </a:p>
        </p:txBody>
      </p:sp>
      <p:sp>
        <p:nvSpPr>
          <p:cNvPr id="16400" name="文本框 15"/>
          <p:cNvSpPr txBox="1">
            <a:spLocks noChangeArrowheads="1"/>
          </p:cNvSpPr>
          <p:nvPr/>
        </p:nvSpPr>
        <p:spPr bwMode="auto">
          <a:xfrm>
            <a:off x="1914815" y="1161738"/>
            <a:ext cx="813752"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C linical Vital S tatus</a:t>
            </a:r>
          </a:p>
          <a:p>
            <a:pPr eaLnBrk="1" hangingPunct="1">
              <a:lnSpc>
                <a:spcPct val="100000"/>
              </a:lnSpc>
              <a:spcBef>
                <a:spcPct val="0"/>
              </a:spcBef>
              <a:buFontTx/>
              <a:buNone/>
            </a:pPr>
            <a:endParaRPr lang="zh-CN" altLang="en-US" sz="759"/>
          </a:p>
        </p:txBody>
      </p:sp>
      <p:sp>
        <p:nvSpPr>
          <p:cNvPr id="16401" name="文本框 16"/>
          <p:cNvSpPr txBox="1">
            <a:spLocks noChangeArrowheads="1"/>
          </p:cNvSpPr>
          <p:nvPr/>
        </p:nvSpPr>
        <p:spPr bwMode="auto">
          <a:xfrm>
            <a:off x="3344234" y="637082"/>
            <a:ext cx="289096"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5</a:t>
            </a:r>
          </a:p>
          <a:p>
            <a:pPr eaLnBrk="1" hangingPunct="1">
              <a:lnSpc>
                <a:spcPct val="100000"/>
              </a:lnSpc>
              <a:spcBef>
                <a:spcPct val="0"/>
              </a:spcBef>
              <a:buFontTx/>
              <a:buNone/>
            </a:pPr>
            <a:endParaRPr lang="zh-CN" altLang="en-US" sz="759"/>
          </a:p>
        </p:txBody>
      </p:sp>
      <p:sp>
        <p:nvSpPr>
          <p:cNvPr id="16402" name="文本框 17"/>
          <p:cNvSpPr txBox="1">
            <a:spLocks noChangeArrowheads="1"/>
          </p:cNvSpPr>
          <p:nvPr/>
        </p:nvSpPr>
        <p:spPr bwMode="auto">
          <a:xfrm>
            <a:off x="3344234" y="845873"/>
            <a:ext cx="289096"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0</a:t>
            </a:r>
          </a:p>
          <a:p>
            <a:pPr eaLnBrk="1" hangingPunct="1">
              <a:lnSpc>
                <a:spcPct val="100000"/>
              </a:lnSpc>
              <a:spcBef>
                <a:spcPct val="0"/>
              </a:spcBef>
              <a:buFontTx/>
              <a:buNone/>
            </a:pPr>
            <a:endParaRPr lang="zh-CN" altLang="en-US" sz="759"/>
          </a:p>
        </p:txBody>
      </p:sp>
      <p:sp>
        <p:nvSpPr>
          <p:cNvPr id="16403" name="文本框 18"/>
          <p:cNvSpPr txBox="1">
            <a:spLocks noChangeArrowheads="1"/>
          </p:cNvSpPr>
          <p:nvPr/>
        </p:nvSpPr>
        <p:spPr bwMode="auto">
          <a:xfrm>
            <a:off x="3344234" y="1049312"/>
            <a:ext cx="331925"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age</a:t>
            </a:r>
          </a:p>
          <a:p>
            <a:pPr eaLnBrk="1" hangingPunct="1">
              <a:lnSpc>
                <a:spcPct val="100000"/>
              </a:lnSpc>
              <a:spcBef>
                <a:spcPct val="0"/>
              </a:spcBef>
              <a:buFontTx/>
              <a:buNone/>
            </a:pPr>
            <a:endParaRPr lang="zh-CN" altLang="en-US" sz="759"/>
          </a:p>
        </p:txBody>
      </p:sp>
      <p:sp>
        <p:nvSpPr>
          <p:cNvPr id="16404" name="文本框 19"/>
          <p:cNvSpPr txBox="1">
            <a:spLocks noChangeArrowheads="1"/>
          </p:cNvSpPr>
          <p:nvPr/>
        </p:nvSpPr>
        <p:spPr bwMode="auto">
          <a:xfrm>
            <a:off x="3199686" y="1167092"/>
            <a:ext cx="471119"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v ita l s ta tus</a:t>
            </a:r>
          </a:p>
          <a:p>
            <a:pPr eaLnBrk="1" hangingPunct="1">
              <a:lnSpc>
                <a:spcPct val="100000"/>
              </a:lnSpc>
              <a:spcBef>
                <a:spcPct val="0"/>
              </a:spcBef>
              <a:buFontTx/>
              <a:buNone/>
            </a:pPr>
            <a:endParaRPr lang="zh-CN" altLang="en-US" sz="759"/>
          </a:p>
        </p:txBody>
      </p:sp>
      <p:sp>
        <p:nvSpPr>
          <p:cNvPr id="16405" name="文本框 20"/>
          <p:cNvSpPr txBox="1">
            <a:spLocks noChangeArrowheads="1"/>
          </p:cNvSpPr>
          <p:nvPr/>
        </p:nvSpPr>
        <p:spPr bwMode="auto">
          <a:xfrm>
            <a:off x="3279990" y="1279518"/>
            <a:ext cx="396169"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g e nde r</a:t>
            </a:r>
          </a:p>
          <a:p>
            <a:pPr eaLnBrk="1" hangingPunct="1">
              <a:lnSpc>
                <a:spcPct val="100000"/>
              </a:lnSpc>
              <a:spcBef>
                <a:spcPct val="0"/>
              </a:spcBef>
              <a:buFontTx/>
              <a:buNone/>
            </a:pPr>
            <a:endParaRPr lang="zh-CN" altLang="en-US" sz="759"/>
          </a:p>
        </p:txBody>
      </p:sp>
      <p:sp>
        <p:nvSpPr>
          <p:cNvPr id="16406" name="文本框 21"/>
          <p:cNvSpPr txBox="1">
            <a:spLocks noChangeArrowheads="1"/>
          </p:cNvSpPr>
          <p:nvPr/>
        </p:nvSpPr>
        <p:spPr bwMode="auto">
          <a:xfrm>
            <a:off x="3242515" y="1397298"/>
            <a:ext cx="428290"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his tolog y</a:t>
            </a:r>
          </a:p>
          <a:p>
            <a:pPr eaLnBrk="1" hangingPunct="1">
              <a:lnSpc>
                <a:spcPct val="100000"/>
              </a:lnSpc>
              <a:spcBef>
                <a:spcPct val="0"/>
              </a:spcBef>
              <a:buFontTx/>
              <a:buNone/>
            </a:pPr>
            <a:endParaRPr lang="zh-CN" altLang="en-US" sz="759"/>
          </a:p>
        </p:txBody>
      </p:sp>
      <p:sp>
        <p:nvSpPr>
          <p:cNvPr id="16412" name="文本框 27"/>
          <p:cNvSpPr txBox="1">
            <a:spLocks noChangeArrowheads="1"/>
          </p:cNvSpPr>
          <p:nvPr/>
        </p:nvSpPr>
        <p:spPr bwMode="auto">
          <a:xfrm>
            <a:off x="5442857" y="1188506"/>
            <a:ext cx="1921953" cy="42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391" b="1">
                <a:solidFill>
                  <a:srgbClr val="000000"/>
                </a:solidFill>
                <a:latin typeface="Times New Roman" panose="02020603050405020304" pitchFamily="18" charset="0"/>
              </a:rPr>
              <a:t>Clinical parameters</a:t>
            </a:r>
          </a:p>
          <a:p>
            <a:pPr eaLnBrk="1" hangingPunct="1">
              <a:lnSpc>
                <a:spcPct val="100000"/>
              </a:lnSpc>
              <a:spcBef>
                <a:spcPct val="0"/>
              </a:spcBef>
              <a:buFontTx/>
              <a:buNone/>
            </a:pPr>
            <a:endParaRPr lang="zh-CN" altLang="en-US" sz="759"/>
          </a:p>
        </p:txBody>
      </p:sp>
      <p:sp>
        <p:nvSpPr>
          <p:cNvPr id="16413" name="文本框 28"/>
          <p:cNvSpPr txBox="1">
            <a:spLocks noChangeArrowheads="1"/>
          </p:cNvSpPr>
          <p:nvPr/>
        </p:nvSpPr>
        <p:spPr bwMode="auto">
          <a:xfrm>
            <a:off x="3424539" y="1713161"/>
            <a:ext cx="503241"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S how G rids</a:t>
            </a:r>
          </a:p>
          <a:p>
            <a:pPr eaLnBrk="1" hangingPunct="1">
              <a:lnSpc>
                <a:spcPct val="100000"/>
              </a:lnSpc>
              <a:spcBef>
                <a:spcPct val="0"/>
              </a:spcBef>
              <a:buFontTx/>
              <a:buNone/>
            </a:pPr>
            <a:endParaRPr lang="zh-CN" altLang="en-US" sz="759"/>
          </a:p>
        </p:txBody>
      </p:sp>
      <p:sp>
        <p:nvSpPr>
          <p:cNvPr id="16414" name="文本框 29"/>
          <p:cNvSpPr txBox="1">
            <a:spLocks noChangeArrowheads="1"/>
          </p:cNvSpPr>
          <p:nvPr/>
        </p:nvSpPr>
        <p:spPr bwMode="auto">
          <a:xfrm>
            <a:off x="3772524" y="1713161"/>
            <a:ext cx="481827"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CBCBCB"/>
                </a:solidFill>
              </a:rPr>
              <a:t>Hide G rids</a:t>
            </a:r>
          </a:p>
          <a:p>
            <a:pPr eaLnBrk="1" hangingPunct="1">
              <a:lnSpc>
                <a:spcPct val="100000"/>
              </a:lnSpc>
              <a:spcBef>
                <a:spcPct val="0"/>
              </a:spcBef>
              <a:buFontTx/>
              <a:buNone/>
            </a:pPr>
            <a:endParaRPr lang="zh-CN" altLang="en-US" sz="759"/>
          </a:p>
        </p:txBody>
      </p:sp>
      <p:sp>
        <p:nvSpPr>
          <p:cNvPr id="16415" name="文本框 30"/>
          <p:cNvSpPr txBox="1">
            <a:spLocks noChangeArrowheads="1"/>
          </p:cNvSpPr>
          <p:nvPr/>
        </p:nvSpPr>
        <p:spPr bwMode="auto">
          <a:xfrm>
            <a:off x="7943003" y="1691747"/>
            <a:ext cx="428290"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1log 1 0 (q)</a:t>
            </a:r>
          </a:p>
          <a:p>
            <a:pPr eaLnBrk="1" hangingPunct="1">
              <a:lnSpc>
                <a:spcPct val="100000"/>
              </a:lnSpc>
              <a:spcBef>
                <a:spcPct val="0"/>
              </a:spcBef>
              <a:buFontTx/>
              <a:buNone/>
            </a:pPr>
            <a:endParaRPr lang="zh-CN" altLang="en-US" sz="759"/>
          </a:p>
        </p:txBody>
      </p:sp>
      <p:sp>
        <p:nvSpPr>
          <p:cNvPr id="16416" name="文本框 31"/>
          <p:cNvSpPr txBox="1">
            <a:spLocks noChangeArrowheads="1"/>
          </p:cNvSpPr>
          <p:nvPr/>
        </p:nvSpPr>
        <p:spPr bwMode="auto">
          <a:xfrm>
            <a:off x="1641780" y="2296708"/>
            <a:ext cx="2098623" cy="42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391" b="1" dirty="0">
                <a:solidFill>
                  <a:srgbClr val="000000"/>
                </a:solidFill>
                <a:latin typeface="Times New Roman" panose="02020603050405020304" pitchFamily="18" charset="0"/>
              </a:rPr>
              <a:t>Mutation signiﬁcance</a:t>
            </a:r>
          </a:p>
          <a:p>
            <a:pPr eaLnBrk="1" hangingPunct="1">
              <a:lnSpc>
                <a:spcPct val="100000"/>
              </a:lnSpc>
              <a:spcBef>
                <a:spcPct val="0"/>
              </a:spcBef>
              <a:buFontTx/>
              <a:buNone/>
            </a:pPr>
            <a:endParaRPr lang="zh-CN" altLang="en-US" sz="759" dirty="0"/>
          </a:p>
        </p:txBody>
      </p:sp>
      <p:sp>
        <p:nvSpPr>
          <p:cNvPr id="16417" name="文本框 32"/>
          <p:cNvSpPr txBox="1">
            <a:spLocks noChangeArrowheads="1"/>
          </p:cNvSpPr>
          <p:nvPr/>
        </p:nvSpPr>
        <p:spPr bwMode="auto">
          <a:xfrm>
            <a:off x="2728567" y="2949850"/>
            <a:ext cx="342632"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2 00</a:t>
            </a:r>
          </a:p>
          <a:p>
            <a:pPr eaLnBrk="1" hangingPunct="1">
              <a:lnSpc>
                <a:spcPct val="100000"/>
              </a:lnSpc>
              <a:spcBef>
                <a:spcPct val="0"/>
              </a:spcBef>
              <a:buFontTx/>
              <a:buNone/>
            </a:pPr>
            <a:endParaRPr lang="zh-CN" altLang="en-US" sz="759"/>
          </a:p>
        </p:txBody>
      </p:sp>
      <p:sp>
        <p:nvSpPr>
          <p:cNvPr id="16418" name="文本框 33"/>
          <p:cNvSpPr txBox="1">
            <a:spLocks noChangeArrowheads="1"/>
          </p:cNvSpPr>
          <p:nvPr/>
        </p:nvSpPr>
        <p:spPr bwMode="auto">
          <a:xfrm>
            <a:off x="2873115" y="2949850"/>
            <a:ext cx="342632"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1 00</a:t>
            </a:r>
          </a:p>
          <a:p>
            <a:pPr eaLnBrk="1" hangingPunct="1">
              <a:lnSpc>
                <a:spcPct val="100000"/>
              </a:lnSpc>
              <a:spcBef>
                <a:spcPct val="0"/>
              </a:spcBef>
              <a:buFontTx/>
              <a:buNone/>
            </a:pPr>
            <a:endParaRPr lang="zh-CN" altLang="en-US" sz="759"/>
          </a:p>
        </p:txBody>
      </p:sp>
      <p:sp>
        <p:nvSpPr>
          <p:cNvPr id="16419" name="文本框 34"/>
          <p:cNvSpPr txBox="1">
            <a:spLocks noChangeArrowheads="1"/>
          </p:cNvSpPr>
          <p:nvPr/>
        </p:nvSpPr>
        <p:spPr bwMode="auto">
          <a:xfrm>
            <a:off x="3076553" y="2949850"/>
            <a:ext cx="289096"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0</a:t>
            </a:r>
          </a:p>
          <a:p>
            <a:pPr eaLnBrk="1" hangingPunct="1">
              <a:lnSpc>
                <a:spcPct val="100000"/>
              </a:lnSpc>
              <a:spcBef>
                <a:spcPct val="0"/>
              </a:spcBef>
              <a:buFontTx/>
              <a:buNone/>
            </a:pPr>
            <a:endParaRPr lang="zh-CN" altLang="en-US" sz="759"/>
          </a:p>
        </p:txBody>
      </p:sp>
      <p:sp>
        <p:nvSpPr>
          <p:cNvPr id="16420" name="文本框 35"/>
          <p:cNvSpPr txBox="1">
            <a:spLocks noChangeArrowheads="1"/>
          </p:cNvSpPr>
          <p:nvPr/>
        </p:nvSpPr>
        <p:spPr bwMode="auto">
          <a:xfrm>
            <a:off x="3424539" y="3089044"/>
            <a:ext cx="503241"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S how G rids</a:t>
            </a:r>
          </a:p>
          <a:p>
            <a:pPr eaLnBrk="1" hangingPunct="1">
              <a:lnSpc>
                <a:spcPct val="100000"/>
              </a:lnSpc>
              <a:spcBef>
                <a:spcPct val="0"/>
              </a:spcBef>
              <a:buFontTx/>
              <a:buNone/>
            </a:pPr>
            <a:endParaRPr lang="zh-CN" altLang="en-US" sz="759"/>
          </a:p>
        </p:txBody>
      </p:sp>
      <p:sp>
        <p:nvSpPr>
          <p:cNvPr id="16421" name="文本框 36"/>
          <p:cNvSpPr txBox="1">
            <a:spLocks noChangeArrowheads="1"/>
          </p:cNvSpPr>
          <p:nvPr/>
        </p:nvSpPr>
        <p:spPr bwMode="auto">
          <a:xfrm>
            <a:off x="3130089" y="3147935"/>
            <a:ext cx="540717" cy="89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 A mp_ 1 0 p1 5 . 3</a:t>
            </a:r>
          </a:p>
          <a:p>
            <a:pPr eaLnBrk="1" hangingPunct="1">
              <a:lnSpc>
                <a:spcPct val="100000"/>
              </a:lnSpc>
              <a:spcBef>
                <a:spcPct val="0"/>
              </a:spcBef>
              <a:buFontTx/>
              <a:buNone/>
            </a:pPr>
            <a:r>
              <a:rPr lang="en-US" altLang="zh-CN" sz="295">
                <a:solidFill>
                  <a:srgbClr val="000000"/>
                </a:solidFill>
              </a:rPr>
              <a:t>   A mp_ 7 p1 1 . 2</a:t>
            </a:r>
          </a:p>
          <a:p>
            <a:pPr eaLnBrk="1" hangingPunct="1">
              <a:lnSpc>
                <a:spcPct val="100000"/>
              </a:lnSpc>
              <a:spcBef>
                <a:spcPct val="0"/>
              </a:spcBef>
              <a:buFontTx/>
              <a:buNone/>
            </a:pPr>
            <a:r>
              <a:rPr lang="en-US" altLang="zh-CN" sz="295">
                <a:solidFill>
                  <a:srgbClr val="000000"/>
                </a:solidFill>
              </a:rPr>
              <a:t>    A mp_ 1 3 q3 4</a:t>
            </a:r>
          </a:p>
          <a:p>
            <a:pPr eaLnBrk="1" hangingPunct="1">
              <a:lnSpc>
                <a:spcPct val="100000"/>
              </a:lnSpc>
              <a:spcBef>
                <a:spcPct val="0"/>
              </a:spcBef>
              <a:buFontTx/>
              <a:buNone/>
            </a:pPr>
            <a:r>
              <a:rPr lang="en-US" altLang="zh-CN" sz="295">
                <a:solidFill>
                  <a:srgbClr val="000000"/>
                </a:solidFill>
              </a:rPr>
              <a:t> A mp_ 1 2 q1 4 . 1</a:t>
            </a:r>
          </a:p>
          <a:p>
            <a:pPr eaLnBrk="1" hangingPunct="1">
              <a:lnSpc>
                <a:spcPct val="100000"/>
              </a:lnSpc>
              <a:spcBef>
                <a:spcPct val="0"/>
              </a:spcBef>
              <a:buFontTx/>
              <a:buNone/>
            </a:pPr>
            <a:r>
              <a:rPr lang="en-US" altLang="zh-CN" sz="295">
                <a:solidFill>
                  <a:srgbClr val="000000"/>
                </a:solidFill>
              </a:rPr>
              <a:t>     A mp_ 4 q1 2</a:t>
            </a:r>
          </a:p>
          <a:p>
            <a:pPr eaLnBrk="1" hangingPunct="1">
              <a:lnSpc>
                <a:spcPct val="100000"/>
              </a:lnSpc>
              <a:spcBef>
                <a:spcPct val="0"/>
              </a:spcBef>
              <a:buFontTx/>
              <a:buNone/>
            </a:pPr>
            <a:r>
              <a:rPr lang="en-US" altLang="zh-CN" sz="295">
                <a:solidFill>
                  <a:srgbClr val="000000"/>
                </a:solidFill>
              </a:rPr>
              <a:t>   A mp_ 7 q3 2. 3</a:t>
            </a:r>
          </a:p>
          <a:p>
            <a:pPr eaLnBrk="1" hangingPunct="1">
              <a:lnSpc>
                <a:spcPct val="100000"/>
              </a:lnSpc>
              <a:spcBef>
                <a:spcPct val="0"/>
              </a:spcBef>
              <a:buFontTx/>
              <a:buNone/>
            </a:pPr>
            <a:r>
              <a:rPr lang="en-US" altLang="zh-CN" sz="295">
                <a:solidFill>
                  <a:srgbClr val="000000"/>
                </a:solidFill>
              </a:rPr>
              <a:t> A mp_ 8 q2 4 . 1 3</a:t>
            </a:r>
          </a:p>
          <a:p>
            <a:pPr eaLnBrk="1" hangingPunct="1">
              <a:lnSpc>
                <a:spcPct val="100000"/>
              </a:lnSpc>
              <a:spcBef>
                <a:spcPct val="0"/>
              </a:spcBef>
              <a:buFontTx/>
              <a:buNone/>
            </a:pPr>
            <a:r>
              <a:rPr lang="en-US" altLang="zh-CN" sz="295">
                <a:solidFill>
                  <a:srgbClr val="000000"/>
                </a:solidFill>
              </a:rPr>
              <a:t>A mp_ 1 2 p1 3 . 3 2</a:t>
            </a:r>
          </a:p>
          <a:p>
            <a:pPr eaLnBrk="1" hangingPunct="1">
              <a:lnSpc>
                <a:spcPct val="100000"/>
              </a:lnSpc>
              <a:spcBef>
                <a:spcPct val="0"/>
              </a:spcBef>
              <a:buFontTx/>
              <a:buNone/>
            </a:pPr>
            <a:r>
              <a:rPr lang="en-US" altLang="zh-CN" sz="295">
                <a:solidFill>
                  <a:srgbClr val="000000"/>
                </a:solidFill>
              </a:rPr>
              <a:t>   A mp_ 7 q3 1 . 2</a:t>
            </a:r>
          </a:p>
          <a:p>
            <a:pPr eaLnBrk="1" hangingPunct="1">
              <a:lnSpc>
                <a:spcPct val="100000"/>
              </a:lnSpc>
              <a:spcBef>
                <a:spcPct val="0"/>
              </a:spcBef>
              <a:buFontTx/>
              <a:buNone/>
            </a:pPr>
            <a:r>
              <a:rPr lang="en-US" altLang="zh-CN" sz="295">
                <a:solidFill>
                  <a:srgbClr val="000000"/>
                </a:solidFill>
              </a:rPr>
              <a:t> A mp_ X p1 1 . 2 2</a:t>
            </a:r>
          </a:p>
          <a:p>
            <a:pPr eaLnBrk="1" hangingPunct="1">
              <a:lnSpc>
                <a:spcPct val="100000"/>
              </a:lnSpc>
              <a:spcBef>
                <a:spcPct val="0"/>
              </a:spcBef>
              <a:buFontTx/>
              <a:buNone/>
            </a:pPr>
            <a:r>
              <a:rPr lang="en-US" altLang="zh-CN" sz="295">
                <a:solidFill>
                  <a:srgbClr val="000000"/>
                </a:solidFill>
              </a:rPr>
              <a:t>   A mp_ 1 q3 2 . 1</a:t>
            </a:r>
          </a:p>
          <a:p>
            <a:pPr eaLnBrk="1" hangingPunct="1">
              <a:lnSpc>
                <a:spcPct val="100000"/>
              </a:lnSpc>
              <a:spcBef>
                <a:spcPct val="0"/>
              </a:spcBef>
              <a:buFontTx/>
              <a:buNone/>
            </a:pPr>
            <a:r>
              <a:rPr lang="en-US" altLang="zh-CN" sz="295">
                <a:solidFill>
                  <a:srgbClr val="000000"/>
                </a:solidFill>
              </a:rPr>
              <a:t> A mp_ 1 9 p1 3 . 3</a:t>
            </a:r>
          </a:p>
          <a:p>
            <a:pPr eaLnBrk="1" hangingPunct="1">
              <a:lnSpc>
                <a:spcPct val="100000"/>
              </a:lnSpc>
              <a:spcBef>
                <a:spcPct val="0"/>
              </a:spcBef>
              <a:buFontTx/>
              <a:buNone/>
            </a:pPr>
            <a:r>
              <a:rPr lang="en-US" altLang="zh-CN" sz="295">
                <a:solidFill>
                  <a:srgbClr val="000000"/>
                </a:solidFill>
              </a:rPr>
              <a:t> A mp_ 1 1 q2 4 . 1</a:t>
            </a:r>
          </a:p>
          <a:p>
            <a:pPr eaLnBrk="1" hangingPunct="1">
              <a:lnSpc>
                <a:spcPct val="100000"/>
              </a:lnSpc>
              <a:spcBef>
                <a:spcPct val="0"/>
              </a:spcBef>
              <a:buFontTx/>
              <a:buNone/>
            </a:pPr>
            <a:r>
              <a:rPr lang="en-US" altLang="zh-CN" sz="295">
                <a:solidFill>
                  <a:srgbClr val="000000"/>
                </a:solidFill>
              </a:rPr>
              <a:t> A mp_ 3 q26 . 33</a:t>
            </a:r>
          </a:p>
          <a:p>
            <a:pPr eaLnBrk="1" hangingPunct="1">
              <a:lnSpc>
                <a:spcPct val="100000"/>
              </a:lnSpc>
              <a:spcBef>
                <a:spcPct val="0"/>
              </a:spcBef>
              <a:buFontTx/>
              <a:buNone/>
            </a:pPr>
            <a:r>
              <a:rPr lang="en-US" altLang="zh-CN" sz="295">
                <a:solidFill>
                  <a:srgbClr val="000000"/>
                </a:solidFill>
              </a:rPr>
              <a:t> A mp_ 1 7 q2 5 . 1</a:t>
            </a:r>
          </a:p>
          <a:p>
            <a:pPr eaLnBrk="1" hangingPunct="1">
              <a:lnSpc>
                <a:spcPct val="100000"/>
              </a:lnSpc>
              <a:spcBef>
                <a:spcPct val="0"/>
              </a:spcBef>
              <a:buFontTx/>
              <a:buNone/>
            </a:pPr>
            <a:endParaRPr lang="zh-CN" altLang="en-US" sz="759"/>
          </a:p>
        </p:txBody>
      </p:sp>
      <p:sp>
        <p:nvSpPr>
          <p:cNvPr id="16422" name="文本框 37"/>
          <p:cNvSpPr txBox="1">
            <a:spLocks noChangeArrowheads="1"/>
          </p:cNvSpPr>
          <p:nvPr/>
        </p:nvSpPr>
        <p:spPr bwMode="auto">
          <a:xfrm>
            <a:off x="2145021" y="2018318"/>
            <a:ext cx="642436" cy="73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379">
                <a:solidFill>
                  <a:srgbClr val="000000"/>
                </a:solidFill>
              </a:rPr>
              <a:t>NA</a:t>
            </a:r>
          </a:p>
          <a:p>
            <a:pPr eaLnBrk="1" hangingPunct="1">
              <a:lnSpc>
                <a:spcPct val="100000"/>
              </a:lnSpc>
              <a:spcBef>
                <a:spcPct val="0"/>
              </a:spcBef>
              <a:buFontTx/>
              <a:buNone/>
            </a:pPr>
            <a:r>
              <a:rPr lang="pt-BR" altLang="zh-CN" sz="379">
                <a:solidFill>
                  <a:srgbClr val="000000"/>
                </a:solidFill>
              </a:rPr>
              <a:t>N ons e ns e</a:t>
            </a:r>
          </a:p>
          <a:p>
            <a:pPr eaLnBrk="1" hangingPunct="1">
              <a:lnSpc>
                <a:spcPct val="100000"/>
              </a:lnSpc>
              <a:spcBef>
                <a:spcPct val="0"/>
              </a:spcBef>
              <a:buFontTx/>
              <a:buNone/>
            </a:pPr>
            <a:r>
              <a:rPr lang="pt-BR" altLang="zh-CN" sz="379">
                <a:solidFill>
                  <a:srgbClr val="000000"/>
                </a:solidFill>
              </a:rPr>
              <a:t>F ra me s hift</a:t>
            </a:r>
          </a:p>
          <a:p>
            <a:pPr eaLnBrk="1" hangingPunct="1">
              <a:lnSpc>
                <a:spcPct val="100000"/>
              </a:lnSpc>
              <a:spcBef>
                <a:spcPct val="0"/>
              </a:spcBef>
              <a:buFontTx/>
              <a:buNone/>
            </a:pPr>
            <a:r>
              <a:rPr lang="pt-BR" altLang="zh-CN" sz="379">
                <a:solidFill>
                  <a:srgbClr val="000000"/>
                </a:solidFill>
              </a:rPr>
              <a:t>S plice S ite</a:t>
            </a:r>
          </a:p>
          <a:p>
            <a:pPr eaLnBrk="1" hangingPunct="1">
              <a:lnSpc>
                <a:spcPct val="100000"/>
              </a:lnSpc>
              <a:spcBef>
                <a:spcPct val="0"/>
              </a:spcBef>
              <a:buFontTx/>
              <a:buNone/>
            </a:pPr>
            <a:r>
              <a:rPr lang="pt-BR" altLang="zh-CN" sz="379">
                <a:solidFill>
                  <a:srgbClr val="000000"/>
                </a:solidFill>
              </a:rPr>
              <a:t>Mis s e ns e</a:t>
            </a:r>
          </a:p>
          <a:p>
            <a:pPr eaLnBrk="1" hangingPunct="1">
              <a:lnSpc>
                <a:spcPct val="100000"/>
              </a:lnSpc>
              <a:spcBef>
                <a:spcPct val="0"/>
              </a:spcBef>
              <a:buFontTx/>
              <a:buNone/>
            </a:pPr>
            <a:r>
              <a:rPr lang="pt-BR" altLang="zh-CN" sz="379">
                <a:solidFill>
                  <a:srgbClr val="000000"/>
                </a:solidFill>
              </a:rPr>
              <a:t>O the r N on S yn</a:t>
            </a:r>
          </a:p>
          <a:p>
            <a:pPr eaLnBrk="1" hangingPunct="1">
              <a:lnSpc>
                <a:spcPct val="100000"/>
              </a:lnSpc>
              <a:spcBef>
                <a:spcPct val="0"/>
              </a:spcBef>
              <a:buFontTx/>
              <a:buNone/>
            </a:pPr>
            <a:r>
              <a:rPr lang="pt-BR" altLang="zh-CN" sz="379">
                <a:solidFill>
                  <a:srgbClr val="000000"/>
                </a:solidFill>
              </a:rPr>
              <a:t>In1fra me IN D E L</a:t>
            </a:r>
          </a:p>
          <a:p>
            <a:pPr eaLnBrk="1" hangingPunct="1">
              <a:lnSpc>
                <a:spcPct val="100000"/>
              </a:lnSpc>
              <a:spcBef>
                <a:spcPct val="0"/>
              </a:spcBef>
              <a:buFontTx/>
              <a:buNone/>
            </a:pPr>
            <a:r>
              <a:rPr lang="pt-BR" altLang="zh-CN" sz="379">
                <a:solidFill>
                  <a:srgbClr val="000000"/>
                </a:solidFill>
              </a:rPr>
              <a:t>S yn</a:t>
            </a:r>
          </a:p>
          <a:p>
            <a:pPr eaLnBrk="1" hangingPunct="1">
              <a:lnSpc>
                <a:spcPct val="100000"/>
              </a:lnSpc>
              <a:spcBef>
                <a:spcPct val="0"/>
              </a:spcBef>
              <a:buFontTx/>
              <a:buNone/>
            </a:pPr>
            <a:r>
              <a:rPr lang="pt-BR" altLang="zh-CN" sz="379">
                <a:solidFill>
                  <a:srgbClr val="000000"/>
                </a:solidFill>
              </a:rPr>
              <a:t>N o Muta tion</a:t>
            </a:r>
          </a:p>
          <a:p>
            <a:pPr eaLnBrk="1" hangingPunct="1">
              <a:lnSpc>
                <a:spcPct val="100000"/>
              </a:lnSpc>
              <a:spcBef>
                <a:spcPct val="0"/>
              </a:spcBef>
              <a:buFontTx/>
              <a:buNone/>
            </a:pPr>
            <a:endParaRPr lang="zh-CN" altLang="en-US" sz="759"/>
          </a:p>
        </p:txBody>
      </p:sp>
      <p:sp>
        <p:nvSpPr>
          <p:cNvPr id="16423" name="文本框 38"/>
          <p:cNvSpPr txBox="1">
            <a:spLocks noChangeArrowheads="1"/>
          </p:cNvSpPr>
          <p:nvPr/>
        </p:nvSpPr>
        <p:spPr bwMode="auto">
          <a:xfrm>
            <a:off x="3215747" y="1777405"/>
            <a:ext cx="460412" cy="111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295">
                <a:solidFill>
                  <a:srgbClr val="000000"/>
                </a:solidFill>
              </a:rPr>
              <a:t>        IDH1</a:t>
            </a:r>
          </a:p>
          <a:p>
            <a:pPr eaLnBrk="1" hangingPunct="1">
              <a:lnSpc>
                <a:spcPct val="100000"/>
              </a:lnSpc>
              <a:spcBef>
                <a:spcPct val="0"/>
              </a:spcBef>
              <a:buFontTx/>
              <a:buNone/>
            </a:pPr>
            <a:r>
              <a:rPr lang="pt-BR" altLang="zh-CN" sz="295">
                <a:solidFill>
                  <a:srgbClr val="000000"/>
                </a:solidFill>
              </a:rPr>
              <a:t>        IDH2</a:t>
            </a:r>
          </a:p>
          <a:p>
            <a:pPr eaLnBrk="1" hangingPunct="1">
              <a:lnSpc>
                <a:spcPct val="100000"/>
              </a:lnSpc>
              <a:spcBef>
                <a:spcPct val="0"/>
              </a:spcBef>
              <a:buFontTx/>
              <a:buNone/>
            </a:pPr>
            <a:r>
              <a:rPr lang="pt-BR" altLang="zh-CN" sz="295">
                <a:solidFill>
                  <a:srgbClr val="000000"/>
                </a:solidFill>
              </a:rPr>
              <a:t>       T P 53</a:t>
            </a:r>
          </a:p>
          <a:p>
            <a:pPr eaLnBrk="1" hangingPunct="1">
              <a:lnSpc>
                <a:spcPct val="100000"/>
              </a:lnSpc>
              <a:spcBef>
                <a:spcPct val="0"/>
              </a:spcBef>
              <a:buFontTx/>
              <a:buNone/>
            </a:pPr>
            <a:r>
              <a:rPr lang="pt-BR" altLang="zh-CN" sz="295">
                <a:solidFill>
                  <a:srgbClr val="000000"/>
                </a:solidFill>
              </a:rPr>
              <a:t>       ATR X</a:t>
            </a:r>
          </a:p>
          <a:p>
            <a:pPr eaLnBrk="1" hangingPunct="1">
              <a:lnSpc>
                <a:spcPct val="100000"/>
              </a:lnSpc>
              <a:spcBef>
                <a:spcPct val="0"/>
              </a:spcBef>
              <a:buFontTx/>
              <a:buNone/>
            </a:pPr>
            <a:r>
              <a:rPr lang="pt-BR" altLang="zh-CN" sz="295">
                <a:solidFill>
                  <a:srgbClr val="000000"/>
                </a:solidFill>
              </a:rPr>
              <a:t>         C IC</a:t>
            </a:r>
          </a:p>
          <a:p>
            <a:pPr eaLnBrk="1" hangingPunct="1">
              <a:lnSpc>
                <a:spcPct val="100000"/>
              </a:lnSpc>
              <a:spcBef>
                <a:spcPct val="0"/>
              </a:spcBef>
              <a:buFontTx/>
              <a:buNone/>
            </a:pPr>
            <a:r>
              <a:rPr lang="pt-BR" altLang="zh-CN" sz="295">
                <a:solidFill>
                  <a:srgbClr val="000000"/>
                </a:solidFill>
              </a:rPr>
              <a:t>  NO T C H 1</a:t>
            </a:r>
          </a:p>
          <a:p>
            <a:pPr eaLnBrk="1" hangingPunct="1">
              <a:lnSpc>
                <a:spcPct val="100000"/>
              </a:lnSpc>
              <a:spcBef>
                <a:spcPct val="0"/>
              </a:spcBef>
              <a:buFontTx/>
              <a:buNone/>
            </a:pPr>
            <a:r>
              <a:rPr lang="pt-BR" altLang="zh-CN" sz="295">
                <a:solidFill>
                  <a:srgbClr val="000000"/>
                </a:solidFill>
              </a:rPr>
              <a:t>     F UB P 1</a:t>
            </a:r>
          </a:p>
          <a:p>
            <a:pPr eaLnBrk="1" hangingPunct="1">
              <a:lnSpc>
                <a:spcPct val="100000"/>
              </a:lnSpc>
              <a:spcBef>
                <a:spcPct val="0"/>
              </a:spcBef>
              <a:buFontTx/>
              <a:buNone/>
            </a:pPr>
            <a:r>
              <a:rPr lang="pt-BR" altLang="zh-CN" sz="295">
                <a:solidFill>
                  <a:srgbClr val="000000"/>
                </a:solidFill>
              </a:rPr>
              <a:t>   P IK 3C A</a:t>
            </a:r>
          </a:p>
          <a:p>
            <a:pPr eaLnBrk="1" hangingPunct="1">
              <a:lnSpc>
                <a:spcPct val="100000"/>
              </a:lnSpc>
              <a:spcBef>
                <a:spcPct val="0"/>
              </a:spcBef>
              <a:buFontTx/>
              <a:buNone/>
            </a:pPr>
            <a:r>
              <a:rPr lang="pt-BR" altLang="zh-CN" sz="295">
                <a:solidFill>
                  <a:srgbClr val="000000"/>
                </a:solidFill>
              </a:rPr>
              <a:t>         NF 1</a:t>
            </a:r>
          </a:p>
          <a:p>
            <a:pPr eaLnBrk="1" hangingPunct="1">
              <a:lnSpc>
                <a:spcPct val="100000"/>
              </a:lnSpc>
              <a:spcBef>
                <a:spcPct val="0"/>
              </a:spcBef>
              <a:buFontTx/>
              <a:buNone/>
            </a:pPr>
            <a:r>
              <a:rPr lang="pt-BR" altLang="zh-CN" sz="295">
                <a:solidFill>
                  <a:srgbClr val="000000"/>
                </a:solidFill>
              </a:rPr>
              <a:t>      E G FR</a:t>
            </a:r>
          </a:p>
          <a:p>
            <a:pPr eaLnBrk="1" hangingPunct="1">
              <a:lnSpc>
                <a:spcPct val="100000"/>
              </a:lnSpc>
              <a:spcBef>
                <a:spcPct val="0"/>
              </a:spcBef>
              <a:buFontTx/>
              <a:buNone/>
            </a:pPr>
            <a:r>
              <a:rPr lang="pt-BR" altLang="zh-CN" sz="295">
                <a:solidFill>
                  <a:srgbClr val="000000"/>
                </a:solidFill>
              </a:rPr>
              <a:t>S MA R C A 4</a:t>
            </a:r>
          </a:p>
          <a:p>
            <a:pPr eaLnBrk="1" hangingPunct="1">
              <a:lnSpc>
                <a:spcPct val="100000"/>
              </a:lnSpc>
              <a:spcBef>
                <a:spcPct val="0"/>
              </a:spcBef>
              <a:buFontTx/>
              <a:buNone/>
            </a:pPr>
            <a:r>
              <a:rPr lang="pt-BR" altLang="zh-CN" sz="295">
                <a:solidFill>
                  <a:srgbClr val="000000"/>
                </a:solidFill>
              </a:rPr>
              <a:t>    P IK 3R 1</a:t>
            </a:r>
          </a:p>
          <a:p>
            <a:pPr eaLnBrk="1" hangingPunct="1">
              <a:lnSpc>
                <a:spcPct val="100000"/>
              </a:lnSpc>
              <a:spcBef>
                <a:spcPct val="0"/>
              </a:spcBef>
              <a:buFontTx/>
              <a:buNone/>
            </a:pPr>
            <a:r>
              <a:rPr lang="pt-BR" altLang="zh-CN" sz="295">
                <a:solidFill>
                  <a:srgbClr val="000000"/>
                </a:solidFill>
              </a:rPr>
              <a:t>       P TE N</a:t>
            </a:r>
          </a:p>
          <a:p>
            <a:pPr eaLnBrk="1" hangingPunct="1">
              <a:lnSpc>
                <a:spcPct val="100000"/>
              </a:lnSpc>
              <a:spcBef>
                <a:spcPct val="0"/>
              </a:spcBef>
              <a:buFontTx/>
              <a:buNone/>
            </a:pPr>
            <a:r>
              <a:rPr lang="pt-BR" altLang="zh-CN" sz="295">
                <a:solidFill>
                  <a:srgbClr val="000000"/>
                </a:solidFill>
              </a:rPr>
              <a:t>      BCOR</a:t>
            </a:r>
          </a:p>
          <a:p>
            <a:pPr eaLnBrk="1" hangingPunct="1">
              <a:lnSpc>
                <a:spcPct val="100000"/>
              </a:lnSpc>
              <a:spcBef>
                <a:spcPct val="0"/>
              </a:spcBef>
              <a:buFontTx/>
              <a:buNone/>
            </a:pPr>
            <a:r>
              <a:rPr lang="pt-BR" altLang="zh-CN" sz="295">
                <a:solidFill>
                  <a:srgbClr val="000000"/>
                </a:solidFill>
              </a:rPr>
              <a:t>   A R ID1A</a:t>
            </a:r>
          </a:p>
          <a:p>
            <a:pPr eaLnBrk="1" hangingPunct="1">
              <a:lnSpc>
                <a:spcPct val="100000"/>
              </a:lnSpc>
              <a:spcBef>
                <a:spcPct val="0"/>
              </a:spcBef>
              <a:buFontTx/>
              <a:buNone/>
            </a:pPr>
            <a:r>
              <a:rPr lang="pt-BR" altLang="zh-CN" sz="295">
                <a:solidFill>
                  <a:srgbClr val="000000"/>
                </a:solidFill>
              </a:rPr>
              <a:t>   Z B TB 20</a:t>
            </a:r>
          </a:p>
          <a:p>
            <a:pPr eaLnBrk="1" hangingPunct="1">
              <a:lnSpc>
                <a:spcPct val="100000"/>
              </a:lnSpc>
              <a:spcBef>
                <a:spcPct val="0"/>
              </a:spcBef>
              <a:buFontTx/>
              <a:buNone/>
            </a:pPr>
            <a:r>
              <a:rPr lang="pt-BR" altLang="zh-CN" sz="295">
                <a:solidFill>
                  <a:srgbClr val="000000"/>
                </a:solidFill>
              </a:rPr>
              <a:t>      TC F 12</a:t>
            </a:r>
          </a:p>
          <a:p>
            <a:pPr eaLnBrk="1" hangingPunct="1">
              <a:lnSpc>
                <a:spcPct val="100000"/>
              </a:lnSpc>
              <a:spcBef>
                <a:spcPct val="0"/>
              </a:spcBef>
              <a:buFontTx/>
              <a:buNone/>
            </a:pPr>
            <a:r>
              <a:rPr lang="pt-BR" altLang="zh-CN" sz="295">
                <a:solidFill>
                  <a:srgbClr val="000000"/>
                </a:solidFill>
              </a:rPr>
              <a:t>   P T P N1 1</a:t>
            </a:r>
          </a:p>
          <a:p>
            <a:pPr eaLnBrk="1" hangingPunct="1">
              <a:lnSpc>
                <a:spcPct val="100000"/>
              </a:lnSpc>
              <a:spcBef>
                <a:spcPct val="0"/>
              </a:spcBef>
              <a:buFontTx/>
              <a:buNone/>
            </a:pPr>
            <a:r>
              <a:rPr lang="pt-BR" altLang="zh-CN" sz="295">
                <a:solidFill>
                  <a:srgbClr val="000000"/>
                </a:solidFill>
              </a:rPr>
              <a:t> P DG FR A*</a:t>
            </a:r>
          </a:p>
          <a:p>
            <a:pPr eaLnBrk="1" hangingPunct="1">
              <a:lnSpc>
                <a:spcPct val="100000"/>
              </a:lnSpc>
              <a:spcBef>
                <a:spcPct val="0"/>
              </a:spcBef>
              <a:buFontTx/>
              <a:buNone/>
            </a:pPr>
            <a:r>
              <a:rPr lang="pt-BR" altLang="zh-CN" sz="295">
                <a:solidFill>
                  <a:srgbClr val="000000"/>
                </a:solidFill>
              </a:rPr>
              <a:t> Z C C HC 12</a:t>
            </a:r>
          </a:p>
          <a:p>
            <a:pPr eaLnBrk="1" hangingPunct="1">
              <a:lnSpc>
                <a:spcPct val="100000"/>
              </a:lnSpc>
              <a:spcBef>
                <a:spcPct val="0"/>
              </a:spcBef>
              <a:buFontTx/>
              <a:buNone/>
            </a:pPr>
            <a:endParaRPr lang="zh-CN" altLang="en-US" sz="759"/>
          </a:p>
        </p:txBody>
      </p:sp>
      <p:sp>
        <p:nvSpPr>
          <p:cNvPr id="16424" name="文本框 39"/>
          <p:cNvSpPr txBox="1">
            <a:spLocks noChangeArrowheads="1"/>
          </p:cNvSpPr>
          <p:nvPr/>
        </p:nvSpPr>
        <p:spPr bwMode="auto">
          <a:xfrm>
            <a:off x="2766042" y="3019447"/>
            <a:ext cx="508595"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 Muta tions</a:t>
            </a:r>
          </a:p>
          <a:p>
            <a:pPr eaLnBrk="1" hangingPunct="1">
              <a:lnSpc>
                <a:spcPct val="100000"/>
              </a:lnSpc>
              <a:spcBef>
                <a:spcPct val="0"/>
              </a:spcBef>
              <a:buFontTx/>
              <a:buNone/>
            </a:pPr>
            <a:endParaRPr lang="zh-CN" altLang="en-US" sz="759"/>
          </a:p>
        </p:txBody>
      </p:sp>
      <p:sp>
        <p:nvSpPr>
          <p:cNvPr id="16425" name="文本框 40"/>
          <p:cNvSpPr txBox="1">
            <a:spLocks noChangeArrowheads="1"/>
          </p:cNvSpPr>
          <p:nvPr/>
        </p:nvSpPr>
        <p:spPr bwMode="auto">
          <a:xfrm>
            <a:off x="1987090" y="3100468"/>
            <a:ext cx="867288"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506" dirty="0">
                <a:solidFill>
                  <a:srgbClr val="000000"/>
                </a:solidFill>
              </a:rPr>
              <a:t>F ocal L evel C N G ain</a:t>
            </a:r>
          </a:p>
          <a:p>
            <a:pPr eaLnBrk="1" hangingPunct="1">
              <a:lnSpc>
                <a:spcPct val="100000"/>
              </a:lnSpc>
              <a:spcBef>
                <a:spcPct val="0"/>
              </a:spcBef>
              <a:buFontTx/>
              <a:buNone/>
            </a:pPr>
            <a:endParaRPr lang="zh-CN" altLang="en-US" sz="759" dirty="0"/>
          </a:p>
        </p:txBody>
      </p:sp>
      <p:sp>
        <p:nvSpPr>
          <p:cNvPr id="16426" name="文本框 41"/>
          <p:cNvSpPr txBox="1">
            <a:spLocks noChangeArrowheads="1"/>
          </p:cNvSpPr>
          <p:nvPr/>
        </p:nvSpPr>
        <p:spPr bwMode="auto">
          <a:xfrm>
            <a:off x="3772524" y="3089044"/>
            <a:ext cx="481827"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CBCBCB"/>
                </a:solidFill>
              </a:rPr>
              <a:t>Hide G rids</a:t>
            </a:r>
          </a:p>
          <a:p>
            <a:pPr eaLnBrk="1" hangingPunct="1">
              <a:lnSpc>
                <a:spcPct val="100000"/>
              </a:lnSpc>
              <a:spcBef>
                <a:spcPct val="0"/>
              </a:spcBef>
              <a:buFontTx/>
              <a:buNone/>
            </a:pPr>
            <a:endParaRPr lang="zh-CN" altLang="en-US" sz="759"/>
          </a:p>
        </p:txBody>
      </p:sp>
      <p:sp>
        <p:nvSpPr>
          <p:cNvPr id="16427" name="文本框 42"/>
          <p:cNvSpPr txBox="1">
            <a:spLocks noChangeArrowheads="1"/>
          </p:cNvSpPr>
          <p:nvPr/>
        </p:nvSpPr>
        <p:spPr bwMode="auto">
          <a:xfrm>
            <a:off x="7943003" y="3072984"/>
            <a:ext cx="428290"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1log 1 0 (q)</a:t>
            </a:r>
          </a:p>
          <a:p>
            <a:pPr eaLnBrk="1" hangingPunct="1">
              <a:lnSpc>
                <a:spcPct val="100000"/>
              </a:lnSpc>
              <a:spcBef>
                <a:spcPct val="0"/>
              </a:spcBef>
              <a:buFontTx/>
              <a:buNone/>
            </a:pPr>
            <a:endParaRPr lang="zh-CN" altLang="en-US" sz="759"/>
          </a:p>
        </p:txBody>
      </p:sp>
      <p:sp>
        <p:nvSpPr>
          <p:cNvPr id="16428" name="文本框 43"/>
          <p:cNvSpPr txBox="1">
            <a:spLocks noChangeArrowheads="1"/>
          </p:cNvSpPr>
          <p:nvPr/>
        </p:nvSpPr>
        <p:spPr bwMode="auto">
          <a:xfrm>
            <a:off x="1818450" y="3313897"/>
            <a:ext cx="1027897" cy="44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560" b="1">
                <a:solidFill>
                  <a:srgbClr val="000000"/>
                </a:solidFill>
                <a:latin typeface="Times New Roman" panose="02020603050405020304" pitchFamily="18" charset="0"/>
              </a:rPr>
              <a:t>CN gain</a:t>
            </a:r>
          </a:p>
          <a:p>
            <a:pPr eaLnBrk="1" hangingPunct="1">
              <a:lnSpc>
                <a:spcPct val="100000"/>
              </a:lnSpc>
              <a:spcBef>
                <a:spcPct val="0"/>
              </a:spcBef>
              <a:buFontTx/>
              <a:buNone/>
            </a:pPr>
            <a:endParaRPr lang="zh-CN" altLang="en-US" sz="759"/>
          </a:p>
        </p:txBody>
      </p:sp>
      <p:sp>
        <p:nvSpPr>
          <p:cNvPr id="16430" name="文本框 45"/>
          <p:cNvSpPr txBox="1">
            <a:spLocks noChangeArrowheads="1"/>
          </p:cNvSpPr>
          <p:nvPr/>
        </p:nvSpPr>
        <p:spPr bwMode="auto">
          <a:xfrm>
            <a:off x="2787457" y="3918857"/>
            <a:ext cx="492534"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30 2 0 1 0</a:t>
            </a:r>
          </a:p>
          <a:p>
            <a:pPr eaLnBrk="1" hangingPunct="1">
              <a:lnSpc>
                <a:spcPct val="100000"/>
              </a:lnSpc>
              <a:spcBef>
                <a:spcPct val="0"/>
              </a:spcBef>
              <a:buFontTx/>
              <a:buNone/>
            </a:pPr>
            <a:endParaRPr lang="zh-CN" altLang="en-US" sz="759"/>
          </a:p>
        </p:txBody>
      </p:sp>
      <p:sp>
        <p:nvSpPr>
          <p:cNvPr id="16431" name="文本框 46"/>
          <p:cNvSpPr txBox="1">
            <a:spLocks noChangeArrowheads="1"/>
          </p:cNvSpPr>
          <p:nvPr/>
        </p:nvSpPr>
        <p:spPr bwMode="auto">
          <a:xfrm>
            <a:off x="2766042" y="3988454"/>
            <a:ext cx="438998"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 S C NA s</a:t>
            </a:r>
          </a:p>
          <a:p>
            <a:pPr eaLnBrk="1" hangingPunct="1">
              <a:lnSpc>
                <a:spcPct val="100000"/>
              </a:lnSpc>
              <a:spcBef>
                <a:spcPct val="0"/>
              </a:spcBef>
              <a:buFontTx/>
              <a:buNone/>
            </a:pPr>
            <a:endParaRPr lang="zh-CN" altLang="en-US" sz="759"/>
          </a:p>
        </p:txBody>
      </p:sp>
      <p:sp>
        <p:nvSpPr>
          <p:cNvPr id="16432" name="文本框 47"/>
          <p:cNvSpPr txBox="1">
            <a:spLocks noChangeArrowheads="1"/>
          </p:cNvSpPr>
          <p:nvPr/>
        </p:nvSpPr>
        <p:spPr bwMode="auto">
          <a:xfrm>
            <a:off x="3076553" y="3918857"/>
            <a:ext cx="289096"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0</a:t>
            </a:r>
          </a:p>
          <a:p>
            <a:pPr eaLnBrk="1" hangingPunct="1">
              <a:lnSpc>
                <a:spcPct val="100000"/>
              </a:lnSpc>
              <a:spcBef>
                <a:spcPct val="0"/>
              </a:spcBef>
              <a:buFontTx/>
              <a:buNone/>
            </a:pPr>
            <a:endParaRPr lang="zh-CN" altLang="en-US" sz="759"/>
          </a:p>
        </p:txBody>
      </p:sp>
      <p:sp>
        <p:nvSpPr>
          <p:cNvPr id="16433" name="文本框 48"/>
          <p:cNvSpPr txBox="1">
            <a:spLocks noChangeArrowheads="1"/>
          </p:cNvSpPr>
          <p:nvPr/>
        </p:nvSpPr>
        <p:spPr bwMode="auto">
          <a:xfrm>
            <a:off x="1968198" y="4068603"/>
            <a:ext cx="861934"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506" dirty="0">
                <a:solidFill>
                  <a:srgbClr val="000000"/>
                </a:solidFill>
              </a:rPr>
              <a:t>F ocal L evel C N L oss</a:t>
            </a:r>
          </a:p>
          <a:p>
            <a:pPr eaLnBrk="1" hangingPunct="1">
              <a:lnSpc>
                <a:spcPct val="100000"/>
              </a:lnSpc>
              <a:spcBef>
                <a:spcPct val="0"/>
              </a:spcBef>
              <a:buFontTx/>
              <a:buNone/>
            </a:pPr>
            <a:endParaRPr lang="zh-CN" altLang="en-US" sz="759" dirty="0"/>
          </a:p>
        </p:txBody>
      </p:sp>
      <p:sp>
        <p:nvSpPr>
          <p:cNvPr id="16434" name="文本框 49"/>
          <p:cNvSpPr txBox="1">
            <a:spLocks noChangeArrowheads="1"/>
          </p:cNvSpPr>
          <p:nvPr/>
        </p:nvSpPr>
        <p:spPr bwMode="auto">
          <a:xfrm>
            <a:off x="3424539" y="4058051"/>
            <a:ext cx="503241"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S how G rids</a:t>
            </a:r>
          </a:p>
          <a:p>
            <a:pPr eaLnBrk="1" hangingPunct="1">
              <a:lnSpc>
                <a:spcPct val="100000"/>
              </a:lnSpc>
              <a:spcBef>
                <a:spcPct val="0"/>
              </a:spcBef>
              <a:buFontTx/>
              <a:buNone/>
            </a:pPr>
            <a:endParaRPr lang="zh-CN" altLang="en-US" sz="759"/>
          </a:p>
        </p:txBody>
      </p:sp>
      <p:sp>
        <p:nvSpPr>
          <p:cNvPr id="16435" name="文本框 50"/>
          <p:cNvSpPr txBox="1">
            <a:spLocks noChangeArrowheads="1"/>
          </p:cNvSpPr>
          <p:nvPr/>
        </p:nvSpPr>
        <p:spPr bwMode="auto">
          <a:xfrm>
            <a:off x="3151504" y="4116942"/>
            <a:ext cx="519302" cy="1298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D e l_ 1 9 q1 3 . 4 2</a:t>
            </a:r>
          </a:p>
          <a:p>
            <a:pPr eaLnBrk="1" hangingPunct="1">
              <a:lnSpc>
                <a:spcPct val="100000"/>
              </a:lnSpc>
              <a:spcBef>
                <a:spcPct val="0"/>
              </a:spcBef>
              <a:buFontTx/>
              <a:buNone/>
            </a:pPr>
            <a:r>
              <a:rPr lang="en-US" altLang="zh-CN" sz="295">
                <a:solidFill>
                  <a:srgbClr val="000000"/>
                </a:solidFill>
              </a:rPr>
              <a:t>D e l_ 1 9 q1 3 . 4 1</a:t>
            </a:r>
          </a:p>
          <a:p>
            <a:pPr eaLnBrk="1" hangingPunct="1">
              <a:lnSpc>
                <a:spcPct val="100000"/>
              </a:lnSpc>
              <a:spcBef>
                <a:spcPct val="0"/>
              </a:spcBef>
              <a:buFontTx/>
              <a:buNone/>
            </a:pPr>
            <a:r>
              <a:rPr lang="en-US" altLang="zh-CN" sz="295">
                <a:solidFill>
                  <a:srgbClr val="000000"/>
                </a:solidFill>
              </a:rPr>
              <a:t> D e l_ 1 p36 . 32</a:t>
            </a:r>
          </a:p>
          <a:p>
            <a:pPr eaLnBrk="1" hangingPunct="1">
              <a:lnSpc>
                <a:spcPct val="100000"/>
              </a:lnSpc>
              <a:spcBef>
                <a:spcPct val="0"/>
              </a:spcBef>
              <a:buFontTx/>
              <a:buNone/>
            </a:pPr>
            <a:r>
              <a:rPr lang="en-US" altLang="zh-CN" sz="295">
                <a:solidFill>
                  <a:srgbClr val="000000"/>
                </a:solidFill>
              </a:rPr>
              <a:t>   D e l_ 1 p3 2 . 3</a:t>
            </a:r>
          </a:p>
          <a:p>
            <a:pPr eaLnBrk="1" hangingPunct="1">
              <a:lnSpc>
                <a:spcPct val="100000"/>
              </a:lnSpc>
              <a:spcBef>
                <a:spcPct val="0"/>
              </a:spcBef>
              <a:buFontTx/>
              <a:buNone/>
            </a:pPr>
            <a:r>
              <a:rPr lang="en-US" altLang="zh-CN" sz="295">
                <a:solidFill>
                  <a:srgbClr val="000000"/>
                </a:solidFill>
              </a:rPr>
              <a:t>   D e l_ 9 p2 1 . 3</a:t>
            </a:r>
          </a:p>
          <a:p>
            <a:pPr eaLnBrk="1" hangingPunct="1">
              <a:lnSpc>
                <a:spcPct val="100000"/>
              </a:lnSpc>
              <a:spcBef>
                <a:spcPct val="0"/>
              </a:spcBef>
              <a:buFontTx/>
              <a:buNone/>
            </a:pPr>
            <a:r>
              <a:rPr lang="en-US" altLang="zh-CN" sz="295">
                <a:solidFill>
                  <a:srgbClr val="000000"/>
                </a:solidFill>
              </a:rPr>
              <a:t>       D e l_ 9 p2 3</a:t>
            </a:r>
          </a:p>
          <a:p>
            <a:pPr eaLnBrk="1" hangingPunct="1">
              <a:lnSpc>
                <a:spcPct val="100000"/>
              </a:lnSpc>
              <a:spcBef>
                <a:spcPct val="0"/>
              </a:spcBef>
              <a:buFontTx/>
              <a:buNone/>
            </a:pPr>
            <a:r>
              <a:rPr lang="en-US" altLang="zh-CN" sz="295">
                <a:solidFill>
                  <a:srgbClr val="000000"/>
                </a:solidFill>
              </a:rPr>
              <a:t> D e l_ 1 0 q2 6. 3</a:t>
            </a:r>
          </a:p>
          <a:p>
            <a:pPr eaLnBrk="1" hangingPunct="1">
              <a:lnSpc>
                <a:spcPct val="100000"/>
              </a:lnSpc>
              <a:spcBef>
                <a:spcPct val="0"/>
              </a:spcBef>
              <a:buFontTx/>
              <a:buNone/>
            </a:pPr>
            <a:r>
              <a:rPr lang="en-US" altLang="zh-CN" sz="295">
                <a:solidFill>
                  <a:srgbClr val="000000"/>
                </a:solidFill>
              </a:rPr>
              <a:t> D e l_ 1 4 q2 4 . 3</a:t>
            </a:r>
          </a:p>
          <a:p>
            <a:pPr eaLnBrk="1" hangingPunct="1">
              <a:lnSpc>
                <a:spcPct val="100000"/>
              </a:lnSpc>
              <a:spcBef>
                <a:spcPct val="0"/>
              </a:spcBef>
              <a:buFontTx/>
              <a:buNone/>
            </a:pPr>
            <a:r>
              <a:rPr lang="en-US" altLang="zh-CN" sz="295">
                <a:solidFill>
                  <a:srgbClr val="000000"/>
                </a:solidFill>
              </a:rPr>
              <a:t> D e l_ 1 1 p1 5 . 5</a:t>
            </a:r>
          </a:p>
          <a:p>
            <a:pPr eaLnBrk="1" hangingPunct="1">
              <a:lnSpc>
                <a:spcPct val="100000"/>
              </a:lnSpc>
              <a:spcBef>
                <a:spcPct val="0"/>
              </a:spcBef>
              <a:buFontTx/>
              <a:buNone/>
            </a:pPr>
            <a:r>
              <a:rPr lang="en-US" altLang="zh-CN" sz="295">
                <a:solidFill>
                  <a:srgbClr val="000000"/>
                </a:solidFill>
              </a:rPr>
              <a:t> D e l_ 1 3 q1 4 . 2</a:t>
            </a:r>
          </a:p>
          <a:p>
            <a:pPr eaLnBrk="1" hangingPunct="1">
              <a:lnSpc>
                <a:spcPct val="100000"/>
              </a:lnSpc>
              <a:spcBef>
                <a:spcPct val="0"/>
              </a:spcBef>
              <a:buFontTx/>
              <a:buNone/>
            </a:pPr>
            <a:r>
              <a:rPr lang="en-US" altLang="zh-CN" sz="295">
                <a:solidFill>
                  <a:srgbClr val="000000"/>
                </a:solidFill>
              </a:rPr>
              <a:t>   D e l_ 6 q2 4 . 3</a:t>
            </a:r>
          </a:p>
          <a:p>
            <a:pPr eaLnBrk="1" hangingPunct="1">
              <a:lnSpc>
                <a:spcPct val="100000"/>
              </a:lnSpc>
              <a:spcBef>
                <a:spcPct val="0"/>
              </a:spcBef>
              <a:buFontTx/>
              <a:buNone/>
            </a:pPr>
            <a:r>
              <a:rPr lang="en-US" altLang="zh-CN" sz="295">
                <a:solidFill>
                  <a:srgbClr val="000000"/>
                </a:solidFill>
              </a:rPr>
              <a:t>   D e l_ 4 q3 4. 3</a:t>
            </a:r>
          </a:p>
          <a:p>
            <a:pPr eaLnBrk="1" hangingPunct="1">
              <a:lnSpc>
                <a:spcPct val="100000"/>
              </a:lnSpc>
              <a:spcBef>
                <a:spcPct val="0"/>
              </a:spcBef>
              <a:buFontTx/>
              <a:buNone/>
            </a:pPr>
            <a:r>
              <a:rPr lang="en-US" altLang="zh-CN" sz="295">
                <a:solidFill>
                  <a:srgbClr val="000000"/>
                </a:solidFill>
              </a:rPr>
              <a:t> D e l_ 6 q2 2 . 3 1</a:t>
            </a:r>
          </a:p>
          <a:p>
            <a:pPr eaLnBrk="1" hangingPunct="1">
              <a:lnSpc>
                <a:spcPct val="100000"/>
              </a:lnSpc>
              <a:spcBef>
                <a:spcPct val="0"/>
              </a:spcBef>
              <a:buFontTx/>
              <a:buNone/>
            </a:pPr>
            <a:r>
              <a:rPr lang="en-US" altLang="zh-CN" sz="295">
                <a:solidFill>
                  <a:srgbClr val="000000"/>
                </a:solidFill>
              </a:rPr>
              <a:t> D e l_ 1 1 p1 5 . 1</a:t>
            </a:r>
          </a:p>
          <a:p>
            <a:pPr eaLnBrk="1" hangingPunct="1">
              <a:lnSpc>
                <a:spcPct val="100000"/>
              </a:lnSpc>
              <a:spcBef>
                <a:spcPct val="0"/>
              </a:spcBef>
              <a:buFontTx/>
              <a:buNone/>
            </a:pPr>
            <a:r>
              <a:rPr lang="en-US" altLang="zh-CN" sz="295">
                <a:solidFill>
                  <a:srgbClr val="000000"/>
                </a:solidFill>
              </a:rPr>
              <a:t>D e l_ 2 2 q1 3 . 3 1</a:t>
            </a:r>
          </a:p>
          <a:p>
            <a:pPr eaLnBrk="1" hangingPunct="1">
              <a:lnSpc>
                <a:spcPct val="100000"/>
              </a:lnSpc>
              <a:spcBef>
                <a:spcPct val="0"/>
              </a:spcBef>
              <a:buFontTx/>
              <a:buNone/>
            </a:pPr>
            <a:r>
              <a:rPr lang="en-US" altLang="zh-CN" sz="295">
                <a:solidFill>
                  <a:srgbClr val="000000"/>
                </a:solidFill>
              </a:rPr>
              <a:t>     D e l_ 18q23</a:t>
            </a:r>
          </a:p>
          <a:p>
            <a:pPr eaLnBrk="1" hangingPunct="1">
              <a:lnSpc>
                <a:spcPct val="100000"/>
              </a:lnSpc>
              <a:spcBef>
                <a:spcPct val="0"/>
              </a:spcBef>
              <a:buFontTx/>
              <a:buNone/>
            </a:pPr>
            <a:r>
              <a:rPr lang="en-US" altLang="zh-CN" sz="295">
                <a:solidFill>
                  <a:srgbClr val="000000"/>
                </a:solidFill>
              </a:rPr>
              <a:t>   D e l_ 2 q3 7 . 3</a:t>
            </a:r>
          </a:p>
          <a:p>
            <a:pPr eaLnBrk="1" hangingPunct="1">
              <a:lnSpc>
                <a:spcPct val="100000"/>
              </a:lnSpc>
              <a:spcBef>
                <a:spcPct val="0"/>
              </a:spcBef>
              <a:buFontTx/>
              <a:buNone/>
            </a:pPr>
            <a:r>
              <a:rPr lang="en-US" altLang="zh-CN" sz="295">
                <a:solidFill>
                  <a:srgbClr val="000000"/>
                </a:solidFill>
              </a:rPr>
              <a:t>   D e l_ 6 p2 5 . 3</a:t>
            </a:r>
          </a:p>
          <a:p>
            <a:pPr eaLnBrk="1" hangingPunct="1">
              <a:lnSpc>
                <a:spcPct val="100000"/>
              </a:lnSpc>
              <a:spcBef>
                <a:spcPct val="0"/>
              </a:spcBef>
              <a:buFontTx/>
              <a:buNone/>
            </a:pPr>
            <a:r>
              <a:rPr lang="en-US" altLang="zh-CN" sz="295">
                <a:solidFill>
                  <a:srgbClr val="000000"/>
                </a:solidFill>
              </a:rPr>
              <a:t>     D e l_ 1 2 q1 2</a:t>
            </a:r>
          </a:p>
          <a:p>
            <a:pPr eaLnBrk="1" hangingPunct="1">
              <a:lnSpc>
                <a:spcPct val="100000"/>
              </a:lnSpc>
              <a:spcBef>
                <a:spcPct val="0"/>
              </a:spcBef>
              <a:buFontTx/>
              <a:buNone/>
            </a:pPr>
            <a:r>
              <a:rPr lang="en-US" altLang="zh-CN" sz="295">
                <a:solidFill>
                  <a:srgbClr val="000000"/>
                </a:solidFill>
              </a:rPr>
              <a:t> D e l_ 5 p1 5 . 3 3</a:t>
            </a:r>
          </a:p>
          <a:p>
            <a:pPr eaLnBrk="1" hangingPunct="1">
              <a:lnSpc>
                <a:spcPct val="100000"/>
              </a:lnSpc>
              <a:spcBef>
                <a:spcPct val="0"/>
              </a:spcBef>
              <a:buFontTx/>
              <a:buNone/>
            </a:pPr>
            <a:r>
              <a:rPr lang="en-US" altLang="zh-CN" sz="295">
                <a:solidFill>
                  <a:srgbClr val="000000"/>
                </a:solidFill>
              </a:rPr>
              <a:t> D e l_ 3 p2 1 . 3 1</a:t>
            </a:r>
          </a:p>
          <a:p>
            <a:pPr eaLnBrk="1" hangingPunct="1">
              <a:lnSpc>
                <a:spcPct val="100000"/>
              </a:lnSpc>
              <a:spcBef>
                <a:spcPct val="0"/>
              </a:spcBef>
              <a:buFontTx/>
              <a:buNone/>
            </a:pPr>
            <a:r>
              <a:rPr lang="en-US" altLang="zh-CN" sz="295">
                <a:solidFill>
                  <a:srgbClr val="000000"/>
                </a:solidFill>
              </a:rPr>
              <a:t>       D e l_ 3 q2 9</a:t>
            </a:r>
          </a:p>
          <a:p>
            <a:pPr eaLnBrk="1" hangingPunct="1">
              <a:lnSpc>
                <a:spcPct val="100000"/>
              </a:lnSpc>
              <a:spcBef>
                <a:spcPct val="0"/>
              </a:spcBef>
              <a:buFontTx/>
              <a:buNone/>
            </a:pPr>
            <a:r>
              <a:rPr lang="en-US" altLang="zh-CN" sz="295">
                <a:solidFill>
                  <a:srgbClr val="000000"/>
                </a:solidFill>
              </a:rPr>
              <a:t>       D e l_ 5 q3 4</a:t>
            </a:r>
          </a:p>
          <a:p>
            <a:pPr eaLnBrk="1" hangingPunct="1">
              <a:lnSpc>
                <a:spcPct val="100000"/>
              </a:lnSpc>
              <a:spcBef>
                <a:spcPct val="0"/>
              </a:spcBef>
              <a:buFontTx/>
              <a:buNone/>
            </a:pPr>
            <a:r>
              <a:rPr lang="en-US" altLang="zh-CN" sz="295">
                <a:solidFill>
                  <a:srgbClr val="000000"/>
                </a:solidFill>
              </a:rPr>
              <a:t>   D e l_ X q2 1 . 1</a:t>
            </a:r>
          </a:p>
          <a:p>
            <a:pPr eaLnBrk="1" hangingPunct="1">
              <a:lnSpc>
                <a:spcPct val="100000"/>
              </a:lnSpc>
              <a:spcBef>
                <a:spcPct val="0"/>
              </a:spcBef>
              <a:buFontTx/>
              <a:buNone/>
            </a:pPr>
            <a:endParaRPr lang="zh-CN" altLang="en-US" sz="759"/>
          </a:p>
        </p:txBody>
      </p:sp>
      <p:sp>
        <p:nvSpPr>
          <p:cNvPr id="16436" name="文本框 51"/>
          <p:cNvSpPr txBox="1">
            <a:spLocks noChangeArrowheads="1"/>
          </p:cNvSpPr>
          <p:nvPr/>
        </p:nvSpPr>
        <p:spPr bwMode="auto">
          <a:xfrm>
            <a:off x="3772524" y="4058051"/>
            <a:ext cx="481827"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CBCBCB"/>
                </a:solidFill>
              </a:rPr>
              <a:t>Hide G rids</a:t>
            </a:r>
          </a:p>
          <a:p>
            <a:pPr eaLnBrk="1" hangingPunct="1">
              <a:lnSpc>
                <a:spcPct val="100000"/>
              </a:lnSpc>
              <a:spcBef>
                <a:spcPct val="0"/>
              </a:spcBef>
              <a:buFontTx/>
              <a:buNone/>
            </a:pPr>
            <a:endParaRPr lang="zh-CN" altLang="en-US" sz="759"/>
          </a:p>
        </p:txBody>
      </p:sp>
      <p:sp>
        <p:nvSpPr>
          <p:cNvPr id="16437" name="文本框 52"/>
          <p:cNvSpPr txBox="1">
            <a:spLocks noChangeArrowheads="1"/>
          </p:cNvSpPr>
          <p:nvPr/>
        </p:nvSpPr>
        <p:spPr bwMode="auto">
          <a:xfrm>
            <a:off x="7943003" y="4041991"/>
            <a:ext cx="428290"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1log 1 0 (q)</a:t>
            </a:r>
          </a:p>
          <a:p>
            <a:pPr eaLnBrk="1" hangingPunct="1">
              <a:lnSpc>
                <a:spcPct val="100000"/>
              </a:lnSpc>
              <a:spcBef>
                <a:spcPct val="0"/>
              </a:spcBef>
              <a:buFontTx/>
              <a:buNone/>
            </a:pPr>
            <a:endParaRPr lang="zh-CN" altLang="en-US" sz="759"/>
          </a:p>
        </p:txBody>
      </p:sp>
      <p:sp>
        <p:nvSpPr>
          <p:cNvPr id="16438" name="文本框 53"/>
          <p:cNvSpPr txBox="1">
            <a:spLocks noChangeArrowheads="1"/>
          </p:cNvSpPr>
          <p:nvPr/>
        </p:nvSpPr>
        <p:spPr bwMode="auto">
          <a:xfrm>
            <a:off x="1829157" y="4379269"/>
            <a:ext cx="1006482" cy="44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560" b="1">
                <a:solidFill>
                  <a:srgbClr val="000000"/>
                </a:solidFill>
                <a:latin typeface="Times New Roman" panose="02020603050405020304" pitchFamily="18" charset="0"/>
              </a:rPr>
              <a:t>CN loss</a:t>
            </a:r>
          </a:p>
          <a:p>
            <a:pPr eaLnBrk="1" hangingPunct="1">
              <a:lnSpc>
                <a:spcPct val="100000"/>
              </a:lnSpc>
              <a:spcBef>
                <a:spcPct val="0"/>
              </a:spcBef>
              <a:buFontTx/>
              <a:buNone/>
            </a:pPr>
            <a:endParaRPr lang="zh-CN" altLang="en-US" sz="759"/>
          </a:p>
        </p:txBody>
      </p:sp>
      <p:sp>
        <p:nvSpPr>
          <p:cNvPr id="16439" name="文本框 54"/>
          <p:cNvSpPr txBox="1">
            <a:spLocks noChangeArrowheads="1"/>
          </p:cNvSpPr>
          <p:nvPr/>
        </p:nvSpPr>
        <p:spPr bwMode="auto">
          <a:xfrm>
            <a:off x="2145021" y="4786145"/>
            <a:ext cx="583546" cy="55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379">
                <a:solidFill>
                  <a:srgbClr val="000000"/>
                </a:solidFill>
              </a:rPr>
              <a:t>NA</a:t>
            </a:r>
          </a:p>
          <a:p>
            <a:pPr eaLnBrk="1" hangingPunct="1">
              <a:lnSpc>
                <a:spcPct val="100000"/>
              </a:lnSpc>
              <a:spcBef>
                <a:spcPct val="0"/>
              </a:spcBef>
              <a:buFontTx/>
              <a:buNone/>
            </a:pPr>
            <a:r>
              <a:rPr lang="pt-BR" altLang="zh-CN" sz="379">
                <a:solidFill>
                  <a:srgbClr val="000000"/>
                </a:solidFill>
              </a:rPr>
              <a:t>A mplific a tion</a:t>
            </a:r>
          </a:p>
          <a:p>
            <a:pPr eaLnBrk="1" hangingPunct="1">
              <a:lnSpc>
                <a:spcPct val="100000"/>
              </a:lnSpc>
              <a:spcBef>
                <a:spcPct val="0"/>
              </a:spcBef>
              <a:buFontTx/>
              <a:buNone/>
            </a:pPr>
            <a:r>
              <a:rPr lang="pt-BR" altLang="zh-CN" sz="379">
                <a:solidFill>
                  <a:srgbClr val="000000"/>
                </a:solidFill>
              </a:rPr>
              <a:t>G a in</a:t>
            </a:r>
          </a:p>
          <a:p>
            <a:pPr eaLnBrk="1" hangingPunct="1">
              <a:lnSpc>
                <a:spcPct val="100000"/>
              </a:lnSpc>
              <a:spcBef>
                <a:spcPct val="0"/>
              </a:spcBef>
              <a:buFontTx/>
              <a:buNone/>
            </a:pPr>
            <a:r>
              <a:rPr lang="pt-BR" altLang="zh-CN" sz="379">
                <a:solidFill>
                  <a:srgbClr val="000000"/>
                </a:solidFill>
              </a:rPr>
              <a:t>L os s</a:t>
            </a:r>
          </a:p>
          <a:p>
            <a:pPr eaLnBrk="1" hangingPunct="1">
              <a:lnSpc>
                <a:spcPct val="100000"/>
              </a:lnSpc>
              <a:spcBef>
                <a:spcPct val="0"/>
              </a:spcBef>
              <a:buFontTx/>
              <a:buNone/>
            </a:pPr>
            <a:r>
              <a:rPr lang="pt-BR" altLang="zh-CN" sz="379">
                <a:solidFill>
                  <a:srgbClr val="000000"/>
                </a:solidFill>
              </a:rPr>
              <a:t>D e le tion</a:t>
            </a:r>
          </a:p>
          <a:p>
            <a:pPr eaLnBrk="1" hangingPunct="1">
              <a:lnSpc>
                <a:spcPct val="100000"/>
              </a:lnSpc>
              <a:spcBef>
                <a:spcPct val="0"/>
              </a:spcBef>
              <a:buFontTx/>
              <a:buNone/>
            </a:pPr>
            <a:r>
              <a:rPr lang="pt-BR" altLang="zh-CN" sz="379">
                <a:solidFill>
                  <a:srgbClr val="000000"/>
                </a:solidFill>
              </a:rPr>
              <a:t>N o C ha ng e</a:t>
            </a:r>
          </a:p>
          <a:p>
            <a:pPr eaLnBrk="1" hangingPunct="1">
              <a:lnSpc>
                <a:spcPct val="100000"/>
              </a:lnSpc>
              <a:spcBef>
                <a:spcPct val="0"/>
              </a:spcBef>
              <a:buFontTx/>
              <a:buNone/>
            </a:pPr>
            <a:endParaRPr lang="zh-CN" altLang="en-US" sz="759"/>
          </a:p>
        </p:txBody>
      </p:sp>
      <p:sp>
        <p:nvSpPr>
          <p:cNvPr id="16440" name="文本框 55"/>
          <p:cNvSpPr txBox="1">
            <a:spLocks noChangeArrowheads="1"/>
          </p:cNvSpPr>
          <p:nvPr/>
        </p:nvSpPr>
        <p:spPr bwMode="auto">
          <a:xfrm>
            <a:off x="2739274" y="5305447"/>
            <a:ext cx="342632"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100</a:t>
            </a:r>
          </a:p>
          <a:p>
            <a:pPr eaLnBrk="1" hangingPunct="1">
              <a:lnSpc>
                <a:spcPct val="100000"/>
              </a:lnSpc>
              <a:spcBef>
                <a:spcPct val="0"/>
              </a:spcBef>
              <a:buFontTx/>
              <a:buNone/>
            </a:pPr>
            <a:endParaRPr lang="zh-CN" altLang="en-US" sz="759"/>
          </a:p>
        </p:txBody>
      </p:sp>
      <p:sp>
        <p:nvSpPr>
          <p:cNvPr id="16441" name="文本框 56"/>
          <p:cNvSpPr txBox="1">
            <a:spLocks noChangeArrowheads="1"/>
          </p:cNvSpPr>
          <p:nvPr/>
        </p:nvSpPr>
        <p:spPr bwMode="auto">
          <a:xfrm>
            <a:off x="2905237" y="5305447"/>
            <a:ext cx="315864"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50</a:t>
            </a:r>
          </a:p>
          <a:p>
            <a:pPr eaLnBrk="1" hangingPunct="1">
              <a:lnSpc>
                <a:spcPct val="100000"/>
              </a:lnSpc>
              <a:spcBef>
                <a:spcPct val="0"/>
              </a:spcBef>
              <a:buFontTx/>
              <a:buNone/>
            </a:pPr>
            <a:endParaRPr lang="zh-CN" altLang="en-US" sz="759"/>
          </a:p>
        </p:txBody>
      </p:sp>
      <p:sp>
        <p:nvSpPr>
          <p:cNvPr id="16442" name="文本框 57"/>
          <p:cNvSpPr txBox="1">
            <a:spLocks noChangeArrowheads="1"/>
          </p:cNvSpPr>
          <p:nvPr/>
        </p:nvSpPr>
        <p:spPr bwMode="auto">
          <a:xfrm>
            <a:off x="3076553" y="5305447"/>
            <a:ext cx="289096"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0</a:t>
            </a:r>
          </a:p>
          <a:p>
            <a:pPr eaLnBrk="1" hangingPunct="1">
              <a:lnSpc>
                <a:spcPct val="100000"/>
              </a:lnSpc>
              <a:spcBef>
                <a:spcPct val="0"/>
              </a:spcBef>
              <a:buFontTx/>
              <a:buNone/>
            </a:pPr>
            <a:endParaRPr lang="zh-CN" altLang="en-US" sz="759"/>
          </a:p>
        </p:txBody>
      </p:sp>
      <p:sp>
        <p:nvSpPr>
          <p:cNvPr id="16443" name="文本框 58"/>
          <p:cNvSpPr txBox="1">
            <a:spLocks noChangeArrowheads="1"/>
          </p:cNvSpPr>
          <p:nvPr/>
        </p:nvSpPr>
        <p:spPr bwMode="auto">
          <a:xfrm>
            <a:off x="8253513" y="3313897"/>
            <a:ext cx="2403780" cy="170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391" b="1" dirty="0">
                <a:solidFill>
                  <a:srgbClr val="000000"/>
                </a:solidFill>
                <a:latin typeface="Times New Roman" panose="02020603050405020304" pitchFamily="18" charset="0"/>
              </a:rPr>
              <a:t>Here we show the TCGA</a:t>
            </a:r>
          </a:p>
          <a:p>
            <a:pPr eaLnBrk="1" hangingPunct="1">
              <a:lnSpc>
                <a:spcPct val="100000"/>
              </a:lnSpc>
              <a:spcBef>
                <a:spcPct val="0"/>
              </a:spcBef>
              <a:buFontTx/>
              <a:buNone/>
            </a:pPr>
            <a:r>
              <a:rPr lang="en-US" altLang="zh-CN" sz="1391" b="1" dirty="0">
                <a:solidFill>
                  <a:srgbClr val="000000"/>
                </a:solidFill>
                <a:latin typeface="Times New Roman" panose="02020603050405020304" pitchFamily="18" charset="0"/>
              </a:rPr>
              <a:t> LGG cohort: sorted ﬁrst</a:t>
            </a:r>
          </a:p>
          <a:p>
            <a:pPr eaLnBrk="1" hangingPunct="1">
              <a:lnSpc>
                <a:spcPct val="100000"/>
              </a:lnSpc>
              <a:spcBef>
                <a:spcPct val="0"/>
              </a:spcBef>
              <a:buFontTx/>
              <a:buNone/>
            </a:pPr>
            <a:r>
              <a:rPr lang="en-US" altLang="zh-CN" sz="1391" b="1" dirty="0">
                <a:solidFill>
                  <a:srgbClr val="000000"/>
                </a:solidFill>
                <a:latin typeface="Times New Roman" panose="02020603050405020304" pitchFamily="18" charset="0"/>
              </a:rPr>
              <a:t>by clinical histology, then</a:t>
            </a:r>
          </a:p>
          <a:p>
            <a:pPr eaLnBrk="1" hangingPunct="1">
              <a:lnSpc>
                <a:spcPct val="100000"/>
              </a:lnSpc>
              <a:spcBef>
                <a:spcPct val="0"/>
              </a:spcBef>
              <a:buFontTx/>
              <a:buNone/>
            </a:pPr>
            <a:r>
              <a:rPr lang="en-US" altLang="zh-CN" sz="1391" b="1" dirty="0">
                <a:solidFill>
                  <a:srgbClr val="000000"/>
                </a:solidFill>
                <a:latin typeface="Times New Roman" panose="02020603050405020304" pitchFamily="18" charset="0"/>
              </a:rPr>
              <a:t> gene (descending order</a:t>
            </a:r>
          </a:p>
          <a:p>
            <a:pPr eaLnBrk="1" hangingPunct="1">
              <a:lnSpc>
                <a:spcPct val="100000"/>
              </a:lnSpc>
              <a:spcBef>
                <a:spcPct val="0"/>
              </a:spcBef>
              <a:buFontTx/>
              <a:buNone/>
            </a:pPr>
            <a:r>
              <a:rPr lang="en-US" altLang="zh-CN" sz="1391" b="1" dirty="0">
                <a:solidFill>
                  <a:srgbClr val="000000"/>
                </a:solidFill>
                <a:latin typeface="Times New Roman" panose="02020603050405020304" pitchFamily="18" charset="0"/>
              </a:rPr>
              <a:t> of mutation count). The</a:t>
            </a:r>
          </a:p>
          <a:p>
            <a:pPr eaLnBrk="1" hangingPunct="1">
              <a:lnSpc>
                <a:spcPct val="100000"/>
              </a:lnSpc>
              <a:spcBef>
                <a:spcPct val="0"/>
              </a:spcBef>
              <a:buFontTx/>
              <a:buNone/>
            </a:pPr>
            <a:r>
              <a:rPr lang="en-US" altLang="zh-CN" sz="1391" b="1" dirty="0">
                <a:solidFill>
                  <a:srgbClr val="000000"/>
                </a:solidFill>
                <a:latin typeface="Times New Roman" panose="02020603050405020304" pitchFamily="18" charset="0"/>
              </a:rPr>
              <a:t>clinical subtypes leap oﬀ</a:t>
            </a:r>
          </a:p>
          <a:p>
            <a:pPr eaLnBrk="1" hangingPunct="1">
              <a:lnSpc>
                <a:spcPct val="100000"/>
              </a:lnSpc>
              <a:spcBef>
                <a:spcPct val="0"/>
              </a:spcBef>
              <a:buFontTx/>
              <a:buNone/>
            </a:pPr>
            <a:r>
              <a:rPr lang="en-US" altLang="zh-CN" sz="1391" b="1" dirty="0">
                <a:solidFill>
                  <a:srgbClr val="000000"/>
                </a:solidFill>
                <a:latin typeface="Times New Roman" panose="02020603050405020304" pitchFamily="18" charset="0"/>
              </a:rPr>
              <a:t>     the page at you.</a:t>
            </a:r>
          </a:p>
          <a:p>
            <a:pPr eaLnBrk="1" hangingPunct="1">
              <a:lnSpc>
                <a:spcPct val="100000"/>
              </a:lnSpc>
              <a:spcBef>
                <a:spcPct val="0"/>
              </a:spcBef>
              <a:buFontTx/>
              <a:buNone/>
            </a:pPr>
            <a:endParaRPr lang="zh-CN" altLang="en-US" sz="759" dirty="0"/>
          </a:p>
        </p:txBody>
      </p:sp>
      <p:sp>
        <p:nvSpPr>
          <p:cNvPr id="16444" name="文本框 59"/>
          <p:cNvSpPr txBox="1">
            <a:spLocks noChangeArrowheads="1"/>
          </p:cNvSpPr>
          <p:nvPr/>
        </p:nvSpPr>
        <p:spPr bwMode="auto">
          <a:xfrm>
            <a:off x="2766042" y="5369691"/>
            <a:ext cx="438998" cy="26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37">
                <a:solidFill>
                  <a:srgbClr val="000000"/>
                </a:solidFill>
              </a:rPr>
              <a:t># S C NA s</a:t>
            </a:r>
          </a:p>
          <a:p>
            <a:pPr eaLnBrk="1" hangingPunct="1">
              <a:lnSpc>
                <a:spcPct val="100000"/>
              </a:lnSpc>
              <a:spcBef>
                <a:spcPct val="0"/>
              </a:spcBef>
              <a:buFontTx/>
              <a:buNone/>
            </a:pPr>
            <a:endParaRPr lang="zh-CN" altLang="en-US" sz="759"/>
          </a:p>
        </p:txBody>
      </p:sp>
      <p:sp>
        <p:nvSpPr>
          <p:cNvPr id="16445" name="文本框 60"/>
          <p:cNvSpPr txBox="1">
            <a:spLocks noChangeArrowheads="1"/>
          </p:cNvSpPr>
          <p:nvPr/>
        </p:nvSpPr>
        <p:spPr bwMode="auto">
          <a:xfrm>
            <a:off x="1914815" y="5449996"/>
            <a:ext cx="861934"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C L US _mR NA_cNMF</a:t>
            </a:r>
          </a:p>
          <a:p>
            <a:pPr eaLnBrk="1" hangingPunct="1">
              <a:lnSpc>
                <a:spcPct val="100000"/>
              </a:lnSpc>
              <a:spcBef>
                <a:spcPct val="0"/>
              </a:spcBef>
              <a:buFontTx/>
              <a:buNone/>
            </a:pPr>
            <a:endParaRPr lang="zh-CN" altLang="en-US" sz="759"/>
          </a:p>
        </p:txBody>
      </p:sp>
      <p:sp>
        <p:nvSpPr>
          <p:cNvPr id="16446" name="文本框 61"/>
          <p:cNvSpPr txBox="1">
            <a:spLocks noChangeArrowheads="1"/>
          </p:cNvSpPr>
          <p:nvPr/>
        </p:nvSpPr>
        <p:spPr bwMode="auto">
          <a:xfrm>
            <a:off x="1914815" y="5567775"/>
            <a:ext cx="1081433"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C L US _mR NA_cHierarchical</a:t>
            </a:r>
          </a:p>
          <a:p>
            <a:pPr eaLnBrk="1" hangingPunct="1">
              <a:lnSpc>
                <a:spcPct val="100000"/>
              </a:lnSpc>
              <a:spcBef>
                <a:spcPct val="0"/>
              </a:spcBef>
              <a:buFontTx/>
              <a:buNone/>
            </a:pPr>
            <a:endParaRPr lang="zh-CN" altLang="en-US" sz="759"/>
          </a:p>
        </p:txBody>
      </p:sp>
      <p:sp>
        <p:nvSpPr>
          <p:cNvPr id="16447" name="文本框 62"/>
          <p:cNvSpPr txBox="1">
            <a:spLocks noChangeArrowheads="1"/>
          </p:cNvSpPr>
          <p:nvPr/>
        </p:nvSpPr>
        <p:spPr bwMode="auto">
          <a:xfrm>
            <a:off x="3178272" y="5455349"/>
            <a:ext cx="492534"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mR NA c NMF</a:t>
            </a:r>
          </a:p>
          <a:p>
            <a:pPr eaLnBrk="1" hangingPunct="1">
              <a:lnSpc>
                <a:spcPct val="100000"/>
              </a:lnSpc>
              <a:spcBef>
                <a:spcPct val="0"/>
              </a:spcBef>
              <a:buFontTx/>
              <a:buNone/>
            </a:pPr>
            <a:endParaRPr lang="zh-CN" altLang="en-US" sz="759"/>
          </a:p>
        </p:txBody>
      </p:sp>
      <p:sp>
        <p:nvSpPr>
          <p:cNvPr id="16448" name="文本框 63"/>
          <p:cNvSpPr txBox="1">
            <a:spLocks noChangeArrowheads="1"/>
          </p:cNvSpPr>
          <p:nvPr/>
        </p:nvSpPr>
        <p:spPr bwMode="auto">
          <a:xfrm>
            <a:off x="3039077" y="5573129"/>
            <a:ext cx="637082"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295">
                <a:solidFill>
                  <a:srgbClr val="000000"/>
                </a:solidFill>
              </a:rPr>
              <a:t>mR NA c H ie ra rc hic a l</a:t>
            </a:r>
          </a:p>
          <a:p>
            <a:pPr eaLnBrk="1" hangingPunct="1">
              <a:lnSpc>
                <a:spcPct val="100000"/>
              </a:lnSpc>
              <a:spcBef>
                <a:spcPct val="0"/>
              </a:spcBef>
              <a:buFontTx/>
              <a:buNone/>
            </a:pPr>
            <a:endParaRPr lang="zh-CN" altLang="en-US" sz="759"/>
          </a:p>
        </p:txBody>
      </p:sp>
      <p:sp>
        <p:nvSpPr>
          <p:cNvPr id="16449" name="文本框 64"/>
          <p:cNvSpPr txBox="1">
            <a:spLocks noChangeArrowheads="1"/>
          </p:cNvSpPr>
          <p:nvPr/>
        </p:nvSpPr>
        <p:spPr bwMode="auto">
          <a:xfrm>
            <a:off x="3237162" y="5685555"/>
            <a:ext cx="433644"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C N c NMF</a:t>
            </a:r>
          </a:p>
          <a:p>
            <a:pPr eaLnBrk="1" hangingPunct="1">
              <a:lnSpc>
                <a:spcPct val="100000"/>
              </a:lnSpc>
              <a:spcBef>
                <a:spcPct val="0"/>
              </a:spcBef>
              <a:buFontTx/>
              <a:buNone/>
            </a:pPr>
            <a:endParaRPr lang="zh-CN" altLang="en-US" sz="759"/>
          </a:p>
        </p:txBody>
      </p:sp>
      <p:sp>
        <p:nvSpPr>
          <p:cNvPr id="16450" name="文本框 65"/>
          <p:cNvSpPr txBox="1">
            <a:spLocks noChangeArrowheads="1"/>
          </p:cNvSpPr>
          <p:nvPr/>
        </p:nvSpPr>
        <p:spPr bwMode="auto">
          <a:xfrm>
            <a:off x="1797035" y="5696262"/>
            <a:ext cx="1065372" cy="44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560" b="1">
                <a:solidFill>
                  <a:srgbClr val="000000"/>
                </a:solidFill>
                <a:latin typeface="Times New Roman" panose="02020603050405020304" pitchFamily="18" charset="0"/>
              </a:rPr>
              <a:t>Clusters</a:t>
            </a:r>
          </a:p>
          <a:p>
            <a:pPr eaLnBrk="1" hangingPunct="1">
              <a:lnSpc>
                <a:spcPct val="100000"/>
              </a:lnSpc>
              <a:spcBef>
                <a:spcPct val="0"/>
              </a:spcBef>
              <a:buFontTx/>
              <a:buNone/>
            </a:pPr>
            <a:endParaRPr lang="zh-CN" altLang="en-US" sz="759"/>
          </a:p>
        </p:txBody>
      </p:sp>
      <p:sp>
        <p:nvSpPr>
          <p:cNvPr id="16452" name="文本框 67"/>
          <p:cNvSpPr txBox="1">
            <a:spLocks noChangeArrowheads="1"/>
          </p:cNvSpPr>
          <p:nvPr/>
        </p:nvSpPr>
        <p:spPr bwMode="auto">
          <a:xfrm>
            <a:off x="1914815" y="5680202"/>
            <a:ext cx="540717"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C N cNMF</a:t>
            </a:r>
          </a:p>
          <a:p>
            <a:pPr eaLnBrk="1" hangingPunct="1">
              <a:lnSpc>
                <a:spcPct val="100000"/>
              </a:lnSpc>
              <a:spcBef>
                <a:spcPct val="0"/>
              </a:spcBef>
              <a:buFontTx/>
              <a:buNone/>
            </a:pPr>
            <a:endParaRPr lang="zh-CN" altLang="en-US" sz="759"/>
          </a:p>
        </p:txBody>
      </p:sp>
      <p:sp>
        <p:nvSpPr>
          <p:cNvPr id="16453" name="文本框 68"/>
          <p:cNvSpPr txBox="1">
            <a:spLocks noChangeArrowheads="1"/>
          </p:cNvSpPr>
          <p:nvPr/>
        </p:nvSpPr>
        <p:spPr bwMode="auto">
          <a:xfrm>
            <a:off x="3076553" y="5803335"/>
            <a:ext cx="594253"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Me thly a tion c NMF</a:t>
            </a:r>
          </a:p>
          <a:p>
            <a:pPr eaLnBrk="1" hangingPunct="1">
              <a:lnSpc>
                <a:spcPct val="100000"/>
              </a:lnSpc>
              <a:spcBef>
                <a:spcPct val="0"/>
              </a:spcBef>
              <a:buFontTx/>
              <a:buNone/>
            </a:pPr>
            <a:endParaRPr lang="zh-CN" altLang="en-US" sz="759"/>
          </a:p>
        </p:txBody>
      </p:sp>
      <p:sp>
        <p:nvSpPr>
          <p:cNvPr id="16454" name="文本框 69"/>
          <p:cNvSpPr txBox="1">
            <a:spLocks noChangeArrowheads="1"/>
          </p:cNvSpPr>
          <p:nvPr/>
        </p:nvSpPr>
        <p:spPr bwMode="auto">
          <a:xfrm>
            <a:off x="3178272" y="5915762"/>
            <a:ext cx="492534"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295">
                <a:solidFill>
                  <a:srgbClr val="000000"/>
                </a:solidFill>
              </a:rPr>
              <a:t>R P P A c NMF</a:t>
            </a:r>
          </a:p>
          <a:p>
            <a:pPr eaLnBrk="1" hangingPunct="1">
              <a:lnSpc>
                <a:spcPct val="100000"/>
              </a:lnSpc>
              <a:spcBef>
                <a:spcPct val="0"/>
              </a:spcBef>
              <a:buFontTx/>
              <a:buNone/>
            </a:pPr>
            <a:endParaRPr lang="zh-CN" altLang="en-US" sz="759"/>
          </a:p>
        </p:txBody>
      </p:sp>
      <p:sp>
        <p:nvSpPr>
          <p:cNvPr id="16455" name="文本框 70"/>
          <p:cNvSpPr txBox="1">
            <a:spLocks noChangeArrowheads="1"/>
          </p:cNvSpPr>
          <p:nvPr/>
        </p:nvSpPr>
        <p:spPr bwMode="auto">
          <a:xfrm>
            <a:off x="3044431" y="6033541"/>
            <a:ext cx="631728"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295">
                <a:solidFill>
                  <a:srgbClr val="000000"/>
                </a:solidFill>
              </a:rPr>
              <a:t>R P P A c H ie ra rc hic a l</a:t>
            </a:r>
          </a:p>
          <a:p>
            <a:pPr eaLnBrk="1" hangingPunct="1">
              <a:lnSpc>
                <a:spcPct val="100000"/>
              </a:lnSpc>
              <a:spcBef>
                <a:spcPct val="0"/>
              </a:spcBef>
              <a:buFontTx/>
              <a:buNone/>
            </a:pPr>
            <a:endParaRPr lang="zh-CN" altLang="en-US" sz="759"/>
          </a:p>
        </p:txBody>
      </p:sp>
      <p:sp>
        <p:nvSpPr>
          <p:cNvPr id="16456" name="文本框 71"/>
          <p:cNvSpPr txBox="1">
            <a:spLocks noChangeArrowheads="1"/>
          </p:cNvSpPr>
          <p:nvPr/>
        </p:nvSpPr>
        <p:spPr bwMode="auto">
          <a:xfrm>
            <a:off x="3108675" y="6145968"/>
            <a:ext cx="562131"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295">
                <a:solidFill>
                  <a:srgbClr val="000000"/>
                </a:solidFill>
              </a:rPr>
              <a:t>mR NA s e q c NMF</a:t>
            </a:r>
          </a:p>
          <a:p>
            <a:pPr eaLnBrk="1" hangingPunct="1">
              <a:lnSpc>
                <a:spcPct val="100000"/>
              </a:lnSpc>
              <a:spcBef>
                <a:spcPct val="0"/>
              </a:spcBef>
              <a:buFontTx/>
              <a:buNone/>
            </a:pPr>
            <a:endParaRPr lang="zh-CN" altLang="en-US" sz="759"/>
          </a:p>
        </p:txBody>
      </p:sp>
      <p:sp>
        <p:nvSpPr>
          <p:cNvPr id="16457" name="文本框 72"/>
          <p:cNvSpPr txBox="1">
            <a:spLocks noChangeArrowheads="1"/>
          </p:cNvSpPr>
          <p:nvPr/>
        </p:nvSpPr>
        <p:spPr bwMode="auto">
          <a:xfrm>
            <a:off x="2969480" y="6263747"/>
            <a:ext cx="706679"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295">
                <a:solidFill>
                  <a:srgbClr val="000000"/>
                </a:solidFill>
              </a:rPr>
              <a:t>mR NA s e q c H ie ra rc hic a l</a:t>
            </a:r>
          </a:p>
          <a:p>
            <a:pPr eaLnBrk="1" hangingPunct="1">
              <a:lnSpc>
                <a:spcPct val="100000"/>
              </a:lnSpc>
              <a:spcBef>
                <a:spcPct val="0"/>
              </a:spcBef>
              <a:buFontTx/>
              <a:buNone/>
            </a:pPr>
            <a:endParaRPr lang="zh-CN" altLang="en-US" sz="759"/>
          </a:p>
        </p:txBody>
      </p:sp>
      <p:sp>
        <p:nvSpPr>
          <p:cNvPr id="16458" name="文本框 73"/>
          <p:cNvSpPr txBox="1">
            <a:spLocks noChangeArrowheads="1"/>
          </p:cNvSpPr>
          <p:nvPr/>
        </p:nvSpPr>
        <p:spPr bwMode="auto">
          <a:xfrm>
            <a:off x="3151504" y="6376174"/>
            <a:ext cx="519302"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295">
                <a:solidFill>
                  <a:srgbClr val="000000"/>
                </a:solidFill>
              </a:rPr>
              <a:t>miR s e q c NMF</a:t>
            </a:r>
          </a:p>
          <a:p>
            <a:pPr eaLnBrk="1" hangingPunct="1">
              <a:lnSpc>
                <a:spcPct val="100000"/>
              </a:lnSpc>
              <a:spcBef>
                <a:spcPct val="0"/>
              </a:spcBef>
              <a:buFontTx/>
              <a:buNone/>
            </a:pPr>
            <a:endParaRPr lang="zh-CN" altLang="en-US" sz="759"/>
          </a:p>
        </p:txBody>
      </p:sp>
      <p:sp>
        <p:nvSpPr>
          <p:cNvPr id="16459" name="文本框 74"/>
          <p:cNvSpPr txBox="1">
            <a:spLocks noChangeArrowheads="1"/>
          </p:cNvSpPr>
          <p:nvPr/>
        </p:nvSpPr>
        <p:spPr bwMode="auto">
          <a:xfrm>
            <a:off x="3012309" y="6493954"/>
            <a:ext cx="663850"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295">
                <a:solidFill>
                  <a:srgbClr val="000000"/>
                </a:solidFill>
              </a:rPr>
              <a:t>miR s e q c H ie ra rc hic a l</a:t>
            </a:r>
          </a:p>
          <a:p>
            <a:pPr eaLnBrk="1" hangingPunct="1">
              <a:lnSpc>
                <a:spcPct val="100000"/>
              </a:lnSpc>
              <a:spcBef>
                <a:spcPct val="0"/>
              </a:spcBef>
              <a:buFontTx/>
              <a:buNone/>
            </a:pPr>
            <a:endParaRPr lang="zh-CN" altLang="en-US" sz="759"/>
          </a:p>
        </p:txBody>
      </p:sp>
      <p:sp>
        <p:nvSpPr>
          <p:cNvPr id="16460" name="文本框 75"/>
          <p:cNvSpPr txBox="1">
            <a:spLocks noChangeArrowheads="1"/>
          </p:cNvSpPr>
          <p:nvPr/>
        </p:nvSpPr>
        <p:spPr bwMode="auto">
          <a:xfrm>
            <a:off x="1914815" y="5910408"/>
            <a:ext cx="883349"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R PPA cNMF C lusters</a:t>
            </a:r>
          </a:p>
          <a:p>
            <a:pPr eaLnBrk="1" hangingPunct="1">
              <a:lnSpc>
                <a:spcPct val="100000"/>
              </a:lnSpc>
              <a:spcBef>
                <a:spcPct val="0"/>
              </a:spcBef>
              <a:buFontTx/>
              <a:buNone/>
            </a:pPr>
            <a:endParaRPr lang="zh-CN" altLang="en-US" sz="759"/>
          </a:p>
        </p:txBody>
      </p:sp>
      <p:sp>
        <p:nvSpPr>
          <p:cNvPr id="16461" name="文本框 76"/>
          <p:cNvSpPr txBox="1">
            <a:spLocks noChangeArrowheads="1"/>
          </p:cNvSpPr>
          <p:nvPr/>
        </p:nvSpPr>
        <p:spPr bwMode="auto">
          <a:xfrm>
            <a:off x="1914815" y="6028188"/>
            <a:ext cx="835166"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R PPA cHierarchical</a:t>
            </a:r>
          </a:p>
          <a:p>
            <a:pPr eaLnBrk="1" hangingPunct="1">
              <a:lnSpc>
                <a:spcPct val="100000"/>
              </a:lnSpc>
              <a:spcBef>
                <a:spcPct val="0"/>
              </a:spcBef>
              <a:buFontTx/>
              <a:buNone/>
            </a:pPr>
            <a:endParaRPr lang="zh-CN" altLang="en-US" sz="759"/>
          </a:p>
        </p:txBody>
      </p:sp>
      <p:sp>
        <p:nvSpPr>
          <p:cNvPr id="16462" name="文本框 77"/>
          <p:cNvSpPr txBox="1">
            <a:spLocks noChangeArrowheads="1"/>
          </p:cNvSpPr>
          <p:nvPr/>
        </p:nvSpPr>
        <p:spPr bwMode="auto">
          <a:xfrm>
            <a:off x="1914815" y="6145967"/>
            <a:ext cx="744155"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mR NAseq cNMF</a:t>
            </a:r>
          </a:p>
          <a:p>
            <a:pPr eaLnBrk="1" hangingPunct="1">
              <a:lnSpc>
                <a:spcPct val="100000"/>
              </a:lnSpc>
              <a:spcBef>
                <a:spcPct val="0"/>
              </a:spcBef>
              <a:buFontTx/>
              <a:buNone/>
            </a:pPr>
            <a:endParaRPr lang="zh-CN" altLang="en-US" sz="759"/>
          </a:p>
        </p:txBody>
      </p:sp>
      <p:sp>
        <p:nvSpPr>
          <p:cNvPr id="16463" name="文本框 78"/>
          <p:cNvSpPr txBox="1">
            <a:spLocks noChangeArrowheads="1"/>
          </p:cNvSpPr>
          <p:nvPr/>
        </p:nvSpPr>
        <p:spPr bwMode="auto">
          <a:xfrm>
            <a:off x="1914815" y="6258394"/>
            <a:ext cx="958300"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mR NAseq cHierarchical</a:t>
            </a:r>
          </a:p>
          <a:p>
            <a:pPr eaLnBrk="1" hangingPunct="1">
              <a:lnSpc>
                <a:spcPct val="100000"/>
              </a:lnSpc>
              <a:spcBef>
                <a:spcPct val="0"/>
              </a:spcBef>
              <a:buFontTx/>
              <a:buNone/>
            </a:pPr>
            <a:endParaRPr lang="zh-CN" altLang="en-US" sz="759"/>
          </a:p>
        </p:txBody>
      </p:sp>
      <p:sp>
        <p:nvSpPr>
          <p:cNvPr id="16464" name="文本框 79"/>
          <p:cNvSpPr txBox="1">
            <a:spLocks noChangeArrowheads="1"/>
          </p:cNvSpPr>
          <p:nvPr/>
        </p:nvSpPr>
        <p:spPr bwMode="auto">
          <a:xfrm>
            <a:off x="1914815" y="6376174"/>
            <a:ext cx="669204"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miR seq cNMF</a:t>
            </a:r>
          </a:p>
          <a:p>
            <a:pPr eaLnBrk="1" hangingPunct="1">
              <a:lnSpc>
                <a:spcPct val="100000"/>
              </a:lnSpc>
              <a:spcBef>
                <a:spcPct val="0"/>
              </a:spcBef>
              <a:buFontTx/>
              <a:buNone/>
            </a:pPr>
            <a:endParaRPr lang="zh-CN" altLang="en-US" sz="759"/>
          </a:p>
        </p:txBody>
      </p:sp>
      <p:sp>
        <p:nvSpPr>
          <p:cNvPr id="16465" name="文本框 80"/>
          <p:cNvSpPr txBox="1">
            <a:spLocks noChangeArrowheads="1"/>
          </p:cNvSpPr>
          <p:nvPr/>
        </p:nvSpPr>
        <p:spPr bwMode="auto">
          <a:xfrm>
            <a:off x="1914815" y="6488600"/>
            <a:ext cx="883349"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miR seq cHierarchical</a:t>
            </a:r>
          </a:p>
          <a:p>
            <a:pPr eaLnBrk="1" hangingPunct="1">
              <a:lnSpc>
                <a:spcPct val="100000"/>
              </a:lnSpc>
              <a:spcBef>
                <a:spcPct val="0"/>
              </a:spcBef>
              <a:buFontTx/>
              <a:buNone/>
            </a:pPr>
            <a:endParaRPr lang="zh-CN" altLang="en-US" sz="759"/>
          </a:p>
        </p:txBody>
      </p:sp>
      <p:sp>
        <p:nvSpPr>
          <p:cNvPr id="16466" name="文本框 81"/>
          <p:cNvSpPr txBox="1">
            <a:spLocks noChangeArrowheads="1"/>
          </p:cNvSpPr>
          <p:nvPr/>
        </p:nvSpPr>
        <p:spPr bwMode="auto">
          <a:xfrm>
            <a:off x="1914815" y="6606380"/>
            <a:ext cx="894056"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miR seq Mature cNMF</a:t>
            </a:r>
          </a:p>
          <a:p>
            <a:pPr eaLnBrk="1" hangingPunct="1">
              <a:lnSpc>
                <a:spcPct val="100000"/>
              </a:lnSpc>
              <a:spcBef>
                <a:spcPct val="0"/>
              </a:spcBef>
              <a:buFontTx/>
              <a:buNone/>
            </a:pPr>
            <a:endParaRPr lang="zh-CN" altLang="en-US" sz="759"/>
          </a:p>
        </p:txBody>
      </p:sp>
      <p:sp>
        <p:nvSpPr>
          <p:cNvPr id="16467" name="文本框 82"/>
          <p:cNvSpPr txBox="1">
            <a:spLocks noChangeArrowheads="1"/>
          </p:cNvSpPr>
          <p:nvPr/>
        </p:nvSpPr>
        <p:spPr bwMode="auto">
          <a:xfrm>
            <a:off x="1914815" y="6718806"/>
            <a:ext cx="1113555"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506">
                <a:solidFill>
                  <a:srgbClr val="000000"/>
                </a:solidFill>
              </a:rPr>
              <a:t>miR seq Mature cHierarchical</a:t>
            </a:r>
          </a:p>
          <a:p>
            <a:pPr eaLnBrk="1" hangingPunct="1">
              <a:lnSpc>
                <a:spcPct val="100000"/>
              </a:lnSpc>
              <a:spcBef>
                <a:spcPct val="0"/>
              </a:spcBef>
              <a:buFontTx/>
              <a:buNone/>
            </a:pPr>
            <a:endParaRPr lang="zh-CN" altLang="en-US" sz="759"/>
          </a:p>
        </p:txBody>
      </p:sp>
      <p:sp>
        <p:nvSpPr>
          <p:cNvPr id="16468" name="文本框 83"/>
          <p:cNvSpPr txBox="1">
            <a:spLocks noChangeArrowheads="1"/>
          </p:cNvSpPr>
          <p:nvPr/>
        </p:nvSpPr>
        <p:spPr bwMode="auto">
          <a:xfrm>
            <a:off x="8264220" y="5412520"/>
            <a:ext cx="2350244" cy="127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391" b="1">
                <a:solidFill>
                  <a:srgbClr val="000000"/>
                </a:solidFill>
                <a:latin typeface="Times New Roman" panose="02020603050405020304" pitchFamily="18" charset="0"/>
              </a:rPr>
              <a:t>As does the fact that the</a:t>
            </a:r>
          </a:p>
          <a:p>
            <a:pPr eaLnBrk="1" hangingPunct="1">
              <a:lnSpc>
                <a:spcPct val="100000"/>
              </a:lnSpc>
              <a:spcBef>
                <a:spcPct val="0"/>
              </a:spcBef>
              <a:buFontTx/>
              <a:buNone/>
            </a:pPr>
            <a:r>
              <a:rPr lang="en-US" altLang="zh-CN" sz="1391" b="1">
                <a:solidFill>
                  <a:srgbClr val="000000"/>
                </a:solidFill>
                <a:latin typeface="Times New Roman" panose="02020603050405020304" pitchFamily="18" charset="0"/>
              </a:rPr>
              <a:t>copy-number landscape</a:t>
            </a:r>
          </a:p>
          <a:p>
            <a:pPr eaLnBrk="1" hangingPunct="1">
              <a:lnSpc>
                <a:spcPct val="100000"/>
              </a:lnSpc>
              <a:spcBef>
                <a:spcPct val="0"/>
              </a:spcBef>
              <a:buFontTx/>
              <a:buNone/>
            </a:pPr>
            <a:r>
              <a:rPr lang="en-US" altLang="zh-CN" sz="1391" b="1">
                <a:solidFill>
                  <a:srgbClr val="000000"/>
                </a:solidFill>
                <a:latin typeface="Times New Roman" panose="02020603050405020304" pitchFamily="18" charset="0"/>
              </a:rPr>
              <a:t>  diﬀers when IDH1/2,</a:t>
            </a:r>
          </a:p>
          <a:p>
            <a:pPr eaLnBrk="1" hangingPunct="1">
              <a:lnSpc>
                <a:spcPct val="100000"/>
              </a:lnSpc>
              <a:spcBef>
                <a:spcPct val="0"/>
              </a:spcBef>
              <a:buFontTx/>
              <a:buNone/>
            </a:pPr>
            <a:r>
              <a:rPr lang="en-US" altLang="zh-CN" sz="1391" b="1">
                <a:solidFill>
                  <a:srgbClr val="000000"/>
                </a:solidFill>
                <a:latin typeface="Times New Roman" panose="02020603050405020304" pitchFamily="18" charset="0"/>
              </a:rPr>
              <a:t>    TP53, and ATRX</a:t>
            </a:r>
          </a:p>
          <a:p>
            <a:pPr eaLnBrk="1" hangingPunct="1">
              <a:lnSpc>
                <a:spcPct val="100000"/>
              </a:lnSpc>
              <a:spcBef>
                <a:spcPct val="0"/>
              </a:spcBef>
              <a:buFontTx/>
              <a:buNone/>
            </a:pPr>
            <a:r>
              <a:rPr lang="en-US" altLang="zh-CN" sz="1391" b="1">
                <a:solidFill>
                  <a:srgbClr val="000000"/>
                </a:solidFill>
                <a:latin typeface="Times New Roman" panose="02020603050405020304" pitchFamily="18" charset="0"/>
              </a:rPr>
              <a:t>   mutations drop oﬀ.</a:t>
            </a:r>
          </a:p>
          <a:p>
            <a:pPr eaLnBrk="1" hangingPunct="1">
              <a:lnSpc>
                <a:spcPct val="100000"/>
              </a:lnSpc>
              <a:spcBef>
                <a:spcPct val="0"/>
              </a:spcBef>
              <a:buFontTx/>
              <a:buNone/>
            </a:pPr>
            <a:endParaRPr lang="zh-CN" altLang="en-US" sz="759"/>
          </a:p>
        </p:txBody>
      </p:sp>
      <p:sp>
        <p:nvSpPr>
          <p:cNvPr id="16469" name="文本框 84"/>
          <p:cNvSpPr txBox="1">
            <a:spLocks noChangeArrowheads="1"/>
          </p:cNvSpPr>
          <p:nvPr/>
        </p:nvSpPr>
        <p:spPr bwMode="auto">
          <a:xfrm>
            <a:off x="3012309" y="6606380"/>
            <a:ext cx="658496"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95">
                <a:solidFill>
                  <a:srgbClr val="000000"/>
                </a:solidFill>
              </a:rPr>
              <a:t>miR s e q Ma ture c NMF</a:t>
            </a:r>
          </a:p>
          <a:p>
            <a:pPr eaLnBrk="1" hangingPunct="1">
              <a:lnSpc>
                <a:spcPct val="100000"/>
              </a:lnSpc>
              <a:spcBef>
                <a:spcPct val="0"/>
              </a:spcBef>
              <a:buFontTx/>
              <a:buNone/>
            </a:pPr>
            <a:endParaRPr lang="zh-CN" altLang="en-US" sz="759"/>
          </a:p>
        </p:txBody>
      </p:sp>
      <p:sp>
        <p:nvSpPr>
          <p:cNvPr id="16470" name="文本框 85"/>
          <p:cNvSpPr txBox="1">
            <a:spLocks noChangeArrowheads="1"/>
          </p:cNvSpPr>
          <p:nvPr/>
        </p:nvSpPr>
        <p:spPr bwMode="auto">
          <a:xfrm>
            <a:off x="2873115" y="6724160"/>
            <a:ext cx="803044" cy="25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pt-BR" altLang="zh-CN" sz="295">
                <a:solidFill>
                  <a:srgbClr val="000000"/>
                </a:solidFill>
              </a:rPr>
              <a:t>miR s e q Ma ture c H ie ra rc hic a l</a:t>
            </a:r>
          </a:p>
          <a:p>
            <a:pPr eaLnBrk="1" hangingPunct="1">
              <a:lnSpc>
                <a:spcPct val="100000"/>
              </a:lnSpc>
              <a:spcBef>
                <a:spcPct val="0"/>
              </a:spcBef>
              <a:buFontTx/>
              <a:buNone/>
            </a:pPr>
            <a:endParaRPr lang="zh-CN" altLang="en-US" sz="759"/>
          </a:p>
        </p:txBody>
      </p:sp>
    </p:spTree>
    <p:extLst>
      <p:ext uri="{BB962C8B-B14F-4D97-AF65-F5344CB8AC3E}">
        <p14:creationId xmlns:p14="http://schemas.microsoft.com/office/powerpoint/2010/main" val="3255853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95" y="106484"/>
            <a:ext cx="5811061" cy="6506483"/>
          </a:xfrm>
          <a:prstGeom prst="rect">
            <a:avLst/>
          </a:prstGeom>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9917" y="106483"/>
            <a:ext cx="6073002" cy="6506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4072275" y="74584"/>
            <a:ext cx="1775636" cy="646331"/>
          </a:xfrm>
          <a:prstGeom prst="rect">
            <a:avLst/>
          </a:prstGeom>
          <a:noFill/>
        </p:spPr>
        <p:txBody>
          <a:bodyPr wrap="square" rtlCol="0">
            <a:spAutoFit/>
          </a:bodyPr>
          <a:lstStyle/>
          <a:p>
            <a:r>
              <a:rPr lang="en-US" altLang="zh-CN" b="1" dirty="0" smtClean="0">
                <a:solidFill>
                  <a:srgbClr val="FF0000"/>
                </a:solidFill>
              </a:rPr>
              <a:t>TCGA</a:t>
            </a:r>
            <a:r>
              <a:rPr lang="zh-CN" altLang="en-US" b="1" dirty="0" smtClean="0">
                <a:solidFill>
                  <a:srgbClr val="FF0000"/>
                </a:solidFill>
              </a:rPr>
              <a:t>数据库广泛应用于科研</a:t>
            </a:r>
            <a:endParaRPr lang="zh-CN" altLang="en-US" b="1" dirty="0">
              <a:solidFill>
                <a:srgbClr val="FF0000"/>
              </a:solidFill>
            </a:endParaRPr>
          </a:p>
        </p:txBody>
      </p:sp>
      <p:pic>
        <p:nvPicPr>
          <p:cNvPr id="10" name="图片 9"/>
          <p:cNvPicPr>
            <a:picLocks noChangeAspect="1"/>
          </p:cNvPicPr>
          <p:nvPr/>
        </p:nvPicPr>
        <p:blipFill>
          <a:blip r:embed="rId4" cstate="print"/>
          <a:stretch>
            <a:fillRect/>
          </a:stretch>
        </p:blipFill>
        <p:spPr>
          <a:xfrm>
            <a:off x="1807028" y="884462"/>
            <a:ext cx="7750629" cy="4308021"/>
          </a:xfrm>
          <a:prstGeom prst="rect">
            <a:avLst/>
          </a:prstGeom>
        </p:spPr>
      </p:pic>
      <p:pic>
        <p:nvPicPr>
          <p:cNvPr id="11" name="图片 10"/>
          <p:cNvPicPr>
            <a:picLocks noChangeAspect="1"/>
          </p:cNvPicPr>
          <p:nvPr/>
        </p:nvPicPr>
        <p:blipFill>
          <a:blip r:embed="rId5" cstate="print"/>
          <a:stretch>
            <a:fillRect/>
          </a:stretch>
        </p:blipFill>
        <p:spPr>
          <a:xfrm>
            <a:off x="6100925" y="1535732"/>
            <a:ext cx="3456732" cy="542591"/>
          </a:xfrm>
          <a:prstGeom prst="rect">
            <a:avLst/>
          </a:prstGeom>
        </p:spPr>
      </p:pic>
    </p:spTree>
    <p:extLst>
      <p:ext uri="{BB962C8B-B14F-4D97-AF65-F5344CB8AC3E}">
        <p14:creationId xmlns:p14="http://schemas.microsoft.com/office/powerpoint/2010/main" val="220710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040" y="368343"/>
            <a:ext cx="10002319" cy="935665"/>
          </a:xfrm>
        </p:spPr>
        <p:txBody>
          <a:bodyPr/>
          <a:lstStyle/>
          <a:p>
            <a:r>
              <a:rPr lang="en-US" altLang="zh-CN" dirty="0" smtClean="0"/>
              <a:t>TCGA</a:t>
            </a:r>
            <a:r>
              <a:rPr lang="zh-CN" altLang="en-US" dirty="0" smtClean="0"/>
              <a:t>项目团队</a:t>
            </a:r>
            <a:endParaRPr lang="zh-CN" altLang="en-US" dirty="0"/>
          </a:p>
        </p:txBody>
      </p:sp>
      <p:sp>
        <p:nvSpPr>
          <p:cNvPr id="3" name="内容占位符 2"/>
          <p:cNvSpPr>
            <a:spLocks noGrp="1"/>
          </p:cNvSpPr>
          <p:nvPr>
            <p:ph sz="quarter" idx="13"/>
          </p:nvPr>
        </p:nvSpPr>
        <p:spPr>
          <a:xfrm>
            <a:off x="206828" y="1567541"/>
            <a:ext cx="6351913" cy="4648961"/>
          </a:xfrm>
        </p:spPr>
        <p:txBody>
          <a:bodyPr>
            <a:normAutofit fontScale="92500"/>
          </a:bodyPr>
          <a:lstStyle/>
          <a:p>
            <a:r>
              <a:rPr lang="zh-CN" altLang="zh-CN" dirty="0" smtClean="0"/>
              <a:t>包括</a:t>
            </a:r>
            <a:r>
              <a:rPr lang="en-US" altLang="zh-CN" dirty="0"/>
              <a:t>4</a:t>
            </a:r>
            <a:r>
              <a:rPr lang="zh-CN" altLang="zh-CN" dirty="0"/>
              <a:t>个</a:t>
            </a:r>
            <a:r>
              <a:rPr lang="zh-CN" altLang="zh-CN" dirty="0" smtClean="0"/>
              <a:t>部门</a:t>
            </a:r>
            <a:r>
              <a:rPr lang="zh-CN" altLang="en-US" dirty="0" smtClean="0"/>
              <a:t>：</a:t>
            </a:r>
            <a:r>
              <a:rPr lang="en-US" altLang="zh-CN" dirty="0" smtClean="0"/>
              <a:t>TSS</a:t>
            </a:r>
            <a:r>
              <a:rPr lang="zh-CN" altLang="zh-CN" dirty="0"/>
              <a:t>，</a:t>
            </a:r>
            <a:r>
              <a:rPr lang="en-US" altLang="zh-CN" dirty="0"/>
              <a:t>BCR</a:t>
            </a:r>
            <a:r>
              <a:rPr lang="zh-CN" altLang="zh-CN" dirty="0"/>
              <a:t>，</a:t>
            </a:r>
            <a:r>
              <a:rPr lang="en-US" altLang="zh-CN" dirty="0"/>
              <a:t>DCC</a:t>
            </a:r>
            <a:r>
              <a:rPr lang="zh-CN" altLang="zh-CN" dirty="0"/>
              <a:t>，</a:t>
            </a:r>
            <a:r>
              <a:rPr lang="en-US" altLang="zh-CN" dirty="0"/>
              <a:t>GCCs/GSCs</a:t>
            </a:r>
            <a:r>
              <a:rPr lang="zh-CN" altLang="zh-CN" dirty="0"/>
              <a:t>，</a:t>
            </a:r>
            <a:r>
              <a:rPr lang="zh-CN" altLang="zh-CN" dirty="0" smtClean="0"/>
              <a:t>各部门互相</a:t>
            </a:r>
            <a:r>
              <a:rPr lang="zh-CN" altLang="zh-CN" dirty="0"/>
              <a:t>配合完成数据库的建设</a:t>
            </a:r>
            <a:r>
              <a:rPr lang="zh-CN" altLang="zh-CN" dirty="0" smtClean="0"/>
              <a:t>。</a:t>
            </a:r>
            <a:endParaRPr lang="en-US" altLang="zh-CN" dirty="0" smtClean="0"/>
          </a:p>
          <a:p>
            <a:r>
              <a:rPr lang="en-US" altLang="zh-CN" dirty="0" smtClean="0"/>
              <a:t>TSS</a:t>
            </a:r>
            <a:r>
              <a:rPr lang="en-US" altLang="zh-CN" dirty="0"/>
              <a:t>: </a:t>
            </a:r>
            <a:r>
              <a:rPr lang="zh-CN" altLang="zh-CN" dirty="0"/>
              <a:t>负责临床数据的收集以及组织</a:t>
            </a:r>
            <a:r>
              <a:rPr lang="zh-CN" altLang="zh-CN" dirty="0" smtClean="0"/>
              <a:t>。</a:t>
            </a:r>
            <a:endParaRPr lang="en-US" altLang="zh-CN" dirty="0" smtClean="0"/>
          </a:p>
          <a:p>
            <a:r>
              <a:rPr lang="en-US" altLang="zh-CN" dirty="0" smtClean="0"/>
              <a:t>BCR</a:t>
            </a:r>
            <a:r>
              <a:rPr lang="en-US" altLang="zh-CN" dirty="0"/>
              <a:t>: </a:t>
            </a:r>
            <a:r>
              <a:rPr lang="zh-CN" altLang="zh-CN" dirty="0"/>
              <a:t>负责所有技术类型数据的组织</a:t>
            </a:r>
            <a:r>
              <a:rPr lang="zh-CN" altLang="zh-CN" dirty="0" smtClean="0"/>
              <a:t>。</a:t>
            </a:r>
            <a:endParaRPr lang="en-US" altLang="zh-CN" dirty="0" smtClean="0"/>
          </a:p>
          <a:p>
            <a:r>
              <a:rPr lang="en-US" altLang="zh-CN" dirty="0" smtClean="0"/>
              <a:t>DCC</a:t>
            </a:r>
            <a:r>
              <a:rPr lang="zh-CN" altLang="zh-CN" dirty="0"/>
              <a:t>：负责各种数据各个水平的整理分类</a:t>
            </a:r>
            <a:r>
              <a:rPr lang="zh-CN" altLang="zh-CN" dirty="0" smtClean="0"/>
              <a:t>。</a:t>
            </a:r>
            <a:endParaRPr lang="en-US" altLang="zh-CN" dirty="0" smtClean="0"/>
          </a:p>
          <a:p>
            <a:r>
              <a:rPr lang="en-US" altLang="zh-CN" dirty="0" smtClean="0"/>
              <a:t>GCCs </a:t>
            </a:r>
            <a:r>
              <a:rPr lang="en-US" altLang="zh-CN" dirty="0"/>
              <a:t>/GSCs </a:t>
            </a:r>
            <a:r>
              <a:rPr lang="zh-CN" altLang="zh-CN" dirty="0"/>
              <a:t>分别为鉴定中心和测序中心</a:t>
            </a:r>
            <a:r>
              <a:rPr lang="zh-CN" altLang="zh-CN" dirty="0" smtClean="0"/>
              <a:t>。</a:t>
            </a:r>
            <a:endParaRPr lang="en-US" altLang="zh-CN" dirty="0" smtClean="0"/>
          </a:p>
          <a:p>
            <a:r>
              <a:rPr lang="zh-CN" altLang="zh-CN" dirty="0" smtClean="0"/>
              <a:t>所以</a:t>
            </a:r>
            <a:r>
              <a:rPr lang="zh-CN" altLang="zh-CN" dirty="0"/>
              <a:t>有的样本虽然有</a:t>
            </a:r>
            <a:r>
              <a:rPr lang="en-US" altLang="zh-CN" dirty="0"/>
              <a:t>BCR </a:t>
            </a:r>
            <a:r>
              <a:rPr lang="en-US" altLang="zh-CN" dirty="0" smtClean="0"/>
              <a:t>archive</a:t>
            </a:r>
            <a:r>
              <a:rPr lang="zh-CN" altLang="en-US" dirty="0" smtClean="0"/>
              <a:t>，</a:t>
            </a:r>
            <a:r>
              <a:rPr lang="zh-CN" altLang="zh-CN" dirty="0" smtClean="0"/>
              <a:t>但</a:t>
            </a:r>
            <a:r>
              <a:rPr lang="zh-CN" altLang="zh-CN" dirty="0"/>
              <a:t>未必有实际存在的</a:t>
            </a:r>
            <a:r>
              <a:rPr lang="en-US" altLang="zh-CN" dirty="0"/>
              <a:t>data archive</a:t>
            </a:r>
            <a:r>
              <a:rPr lang="zh-CN" altLang="zh-CN" dirty="0"/>
              <a:t>，尤其是作为对照的正常样本。</a:t>
            </a:r>
            <a:endParaRPr lang="zh-CN" altLang="en-US" dirty="0"/>
          </a:p>
        </p:txBody>
      </p:sp>
      <p:pic>
        <p:nvPicPr>
          <p:cNvPr id="2050" name="图片 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97" r="8076"/>
          <a:stretch/>
        </p:blipFill>
        <p:spPr bwMode="auto">
          <a:xfrm>
            <a:off x="6700058" y="1397498"/>
            <a:ext cx="5087389" cy="4245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7726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5" y="54976"/>
            <a:ext cx="10364451" cy="721202"/>
          </a:xfrm>
        </p:spPr>
        <p:txBody>
          <a:bodyPr/>
          <a:lstStyle/>
          <a:p>
            <a:r>
              <a:rPr lang="zh-CN" altLang="en-US" dirty="0" smtClean="0"/>
              <a:t>数据产生历程</a:t>
            </a:r>
            <a:endParaRPr lang="zh-CN" altLang="en-US" dirty="0"/>
          </a:p>
        </p:txBody>
      </p:sp>
      <p:pic>
        <p:nvPicPr>
          <p:cNvPr id="4" name="Picture 2"/>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944274" y="914400"/>
            <a:ext cx="5743600" cy="5610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txBox="1">
            <a:spLocks noChangeArrowheads="1"/>
          </p:cNvSpPr>
          <p:nvPr/>
        </p:nvSpPr>
        <p:spPr>
          <a:xfrm>
            <a:off x="6880231" y="299258"/>
            <a:ext cx="4986670" cy="5196265"/>
          </a:xfrm>
          <a:prstGeom prst="rect">
            <a:avLst/>
          </a:prstGeom>
        </p:spPr>
        <p:txBody>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70000"/>
              </a:lnSpc>
              <a:buFontTx/>
              <a:buNone/>
            </a:pPr>
            <a:r>
              <a:rPr lang="zh-CN" altLang="en-US" sz="1800" b="1" dirty="0" smtClean="0">
                <a:solidFill>
                  <a:srgbClr val="FF0000"/>
                </a:solidFill>
                <a:latin typeface="Times New Roman" pitchFamily="18" charset="0"/>
                <a:cs typeface="Times New Roman" pitchFamily="18" charset="0"/>
              </a:rPr>
              <a:t>TCGA数据的产生历程：</a:t>
            </a:r>
          </a:p>
          <a:p>
            <a:pPr>
              <a:lnSpc>
                <a:spcPct val="170000"/>
              </a:lnSpc>
              <a:buFontTx/>
              <a:buNone/>
            </a:pPr>
            <a:r>
              <a:rPr lang="zh-CN" altLang="en-US" sz="1600" b="1" dirty="0" smtClean="0">
                <a:latin typeface="Times New Roman" pitchFamily="18" charset="0"/>
                <a:cs typeface="Times New Roman" pitchFamily="18" charset="0"/>
              </a:rPr>
              <a:t>1. 组织样本和临床数据来源网站(TSS)收集的数据发送到Biospecimen核心资源(BCRs)。</a:t>
            </a:r>
          </a:p>
          <a:p>
            <a:pPr>
              <a:lnSpc>
                <a:spcPct val="170000"/>
              </a:lnSpc>
              <a:buFontTx/>
              <a:buNone/>
            </a:pPr>
            <a:r>
              <a:rPr lang="zh-CN" altLang="en-US" sz="1600" b="1" dirty="0" smtClean="0">
                <a:latin typeface="Times New Roman" pitchFamily="18" charset="0"/>
                <a:cs typeface="Times New Roman" pitchFamily="18" charset="0"/>
              </a:rPr>
              <a:t>2. BCRs提交临床数据和元数据到数据协调中心(DCC)和测序中心(GSCs),获取组织变异数据,然后提交给DCC。</a:t>
            </a:r>
          </a:p>
          <a:p>
            <a:pPr>
              <a:lnSpc>
                <a:spcPct val="170000"/>
              </a:lnSpc>
              <a:buFontTx/>
              <a:buNone/>
            </a:pPr>
            <a:r>
              <a:rPr lang="zh-CN" altLang="en-US" sz="1600" b="1" dirty="0" smtClean="0">
                <a:latin typeface="Times New Roman" pitchFamily="18" charset="0"/>
                <a:cs typeface="Times New Roman" pitchFamily="18" charset="0"/>
              </a:rPr>
              <a:t>3. GSCs提交跟踪文件,序列比对后文件到癌症基因组学中心(CGHub)。</a:t>
            </a:r>
          </a:p>
          <a:p>
            <a:pPr>
              <a:lnSpc>
                <a:spcPct val="170000"/>
              </a:lnSpc>
              <a:buFontTx/>
              <a:buNone/>
            </a:pPr>
            <a:r>
              <a:rPr lang="zh-CN" altLang="en-US" sz="1600" b="1" dirty="0" smtClean="0">
                <a:latin typeface="Times New Roman" pitchFamily="18" charset="0"/>
                <a:cs typeface="Times New Roman" pitchFamily="18" charset="0"/>
              </a:rPr>
              <a:t>4. 提交给DCC和CGHub的数据可供研究团队和基因组数据分析中心(GDACs)使用。</a:t>
            </a:r>
          </a:p>
          <a:p>
            <a:pPr>
              <a:lnSpc>
                <a:spcPct val="170000"/>
              </a:lnSpc>
              <a:buFontTx/>
              <a:buNone/>
            </a:pPr>
            <a:r>
              <a:rPr lang="zh-CN" altLang="en-US" sz="1600" b="1" dirty="0" smtClean="0">
                <a:latin typeface="Times New Roman" pitchFamily="18" charset="0"/>
                <a:cs typeface="Times New Roman" pitchFamily="18" charset="0"/>
              </a:rPr>
              <a:t>5. 分析pipeline以及由GDACs产生的数据结果通过DCC保存到研究社区（community）中。</a:t>
            </a:r>
            <a:endParaRPr lang="zh-CN" altLang="en-US" sz="1600" b="1" dirty="0">
              <a:latin typeface="Times New Roman" pitchFamily="18" charset="0"/>
              <a:cs typeface="Times New Roman" pitchFamily="18" charset="0"/>
            </a:endParaRPr>
          </a:p>
        </p:txBody>
      </p:sp>
    </p:spTree>
    <p:extLst>
      <p:ext uri="{BB962C8B-B14F-4D97-AF65-F5344CB8AC3E}">
        <p14:creationId xmlns:p14="http://schemas.microsoft.com/office/powerpoint/2010/main" val="2895861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913775" y="54976"/>
            <a:ext cx="10364451" cy="721202"/>
          </a:xfrm>
        </p:spPr>
        <p:txBody>
          <a:bodyPr/>
          <a:lstStyle/>
          <a:p>
            <a:r>
              <a:rPr lang="zh-CN" altLang="en-US" dirty="0" smtClean="0"/>
              <a:t>数据组织形式</a:t>
            </a:r>
            <a:endParaRPr lang="zh-CN" altLang="en-US" dirty="0"/>
          </a:p>
        </p:txBody>
      </p:sp>
      <p:sp>
        <p:nvSpPr>
          <p:cNvPr id="3" name="内容占位符 2"/>
          <p:cNvSpPr>
            <a:spLocks noGrp="1"/>
          </p:cNvSpPr>
          <p:nvPr>
            <p:ph sz="quarter" idx="13"/>
          </p:nvPr>
        </p:nvSpPr>
        <p:spPr>
          <a:xfrm>
            <a:off x="796815" y="814739"/>
            <a:ext cx="10363826" cy="3424107"/>
          </a:xfrm>
        </p:spPr>
        <p:txBody>
          <a:bodyPr/>
          <a:lstStyle/>
          <a:p>
            <a:pPr lvl="0"/>
            <a:r>
              <a:rPr lang="zh-CN" altLang="zh-CN" dirty="0"/>
              <a:t>数据的组织形式主要以</a:t>
            </a:r>
            <a:r>
              <a:rPr lang="en-US" altLang="zh-CN" dirty="0"/>
              <a:t>barcode</a:t>
            </a:r>
            <a:r>
              <a:rPr lang="zh-CN" altLang="zh-CN" dirty="0"/>
              <a:t>方式组织，每一个</a:t>
            </a:r>
            <a:r>
              <a:rPr lang="en-US" altLang="zh-CN" dirty="0"/>
              <a:t>barcode</a:t>
            </a:r>
            <a:r>
              <a:rPr lang="zh-CN" altLang="zh-CN" dirty="0"/>
              <a:t>对应为一个病人样本，</a:t>
            </a:r>
            <a:r>
              <a:rPr lang="en-US" altLang="zh-CN" dirty="0"/>
              <a:t>barcode</a:t>
            </a:r>
            <a:r>
              <a:rPr lang="zh-CN" altLang="zh-CN" dirty="0"/>
              <a:t>的数据格式</a:t>
            </a:r>
            <a:r>
              <a:rPr lang="zh-CN" altLang="zh-CN" dirty="0" smtClean="0"/>
              <a:t>如下。</a:t>
            </a:r>
            <a:r>
              <a:rPr lang="zh-CN" altLang="zh-CN" dirty="0"/>
              <a:t>目前</a:t>
            </a:r>
            <a:r>
              <a:rPr lang="en-US" altLang="zh-CN" dirty="0"/>
              <a:t>TCGA</a:t>
            </a:r>
            <a:r>
              <a:rPr lang="zh-CN" altLang="zh-CN" dirty="0"/>
              <a:t>正转向以</a:t>
            </a:r>
            <a:r>
              <a:rPr lang="en-US" altLang="zh-CN" dirty="0" err="1"/>
              <a:t>uuid</a:t>
            </a:r>
            <a:r>
              <a:rPr lang="zh-CN" altLang="zh-CN" dirty="0"/>
              <a:t>的形式组织数据。</a:t>
            </a:r>
          </a:p>
          <a:p>
            <a:r>
              <a:rPr lang="zh-CN" altLang="en-US" dirty="0" smtClean="0"/>
              <a:t>数据示例如下：</a:t>
            </a:r>
            <a:r>
              <a:rPr lang="en-US" altLang="zh-CN" dirty="0" smtClean="0"/>
              <a:t>TCGA-AB(tissue </a:t>
            </a:r>
            <a:r>
              <a:rPr lang="en-US" altLang="zh-CN" dirty="0"/>
              <a:t>id , Bone-marrow-aspirate) -2999(patient id) -03(sample-type,11-nomal)A(vial-</a:t>
            </a:r>
            <a:r>
              <a:rPr lang="en-US" altLang="zh-CN" dirty="0" err="1"/>
              <a:t>abcd</a:t>
            </a:r>
            <a:r>
              <a:rPr lang="en-US" altLang="zh-CN" dirty="0"/>
              <a:t>)-01(portion id)T(</a:t>
            </a:r>
            <a:r>
              <a:rPr lang="zh-CN" altLang="zh-CN" dirty="0"/>
              <a:t>测序数据</a:t>
            </a:r>
            <a:r>
              <a:rPr lang="en-US" altLang="zh-CN" dirty="0" err="1"/>
              <a:t>analyte</a:t>
            </a:r>
            <a:r>
              <a:rPr lang="en-US" altLang="zh-CN" dirty="0"/>
              <a:t> type)-0735(</a:t>
            </a:r>
            <a:r>
              <a:rPr lang="zh-CN" altLang="zh-CN" dirty="0"/>
              <a:t>测序平台</a:t>
            </a:r>
            <a:r>
              <a:rPr lang="en-US" altLang="zh-CN" dirty="0"/>
              <a:t>plate id)-13(</a:t>
            </a:r>
            <a:r>
              <a:rPr lang="zh-CN" altLang="zh-CN" dirty="0"/>
              <a:t>测序团队</a:t>
            </a:r>
            <a:r>
              <a:rPr lang="en-US" altLang="zh-CN" dirty="0"/>
              <a:t>center id)</a:t>
            </a:r>
            <a:r>
              <a:rPr lang="zh-CN" altLang="zh-CN" dirty="0"/>
              <a:t>。</a:t>
            </a:r>
          </a:p>
          <a:p>
            <a:endParaRPr lang="zh-CN" altLang="en-US" dirty="0"/>
          </a:p>
        </p:txBody>
      </p:sp>
      <p:pic>
        <p:nvPicPr>
          <p:cNvPr id="4" name="图片 3"/>
          <p:cNvPicPr>
            <a:picLocks noChangeAspect="1"/>
          </p:cNvPicPr>
          <p:nvPr/>
        </p:nvPicPr>
        <p:blipFill>
          <a:blip r:embed="rId2" cstate="print"/>
          <a:stretch>
            <a:fillRect/>
          </a:stretch>
        </p:blipFill>
        <p:spPr>
          <a:xfrm>
            <a:off x="1114019" y="2945219"/>
            <a:ext cx="9729417" cy="3646967"/>
          </a:xfrm>
          <a:prstGeom prst="rect">
            <a:avLst/>
          </a:prstGeom>
        </p:spPr>
      </p:pic>
    </p:spTree>
    <p:extLst>
      <p:ext uri="{BB962C8B-B14F-4D97-AF65-F5344CB8AC3E}">
        <p14:creationId xmlns:p14="http://schemas.microsoft.com/office/powerpoint/2010/main" val="23894276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2090</TotalTime>
  <Words>3571</Words>
  <Application>Microsoft Office PowerPoint</Application>
  <PresentationFormat>宽屏</PresentationFormat>
  <Paragraphs>442</Paragraphs>
  <Slides>59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59</vt:i4>
      </vt:variant>
    </vt:vector>
  </HeadingPairs>
  <TitlesOfParts>
    <vt:vector size="71" baseType="lpstr">
      <vt:lpstr>Calibri (Body)</vt:lpstr>
      <vt:lpstr>ＭＳ Ｐゴシック</vt:lpstr>
      <vt:lpstr>Myriad Pro</vt:lpstr>
      <vt:lpstr>等线</vt:lpstr>
      <vt:lpstr>等线 Light</vt:lpstr>
      <vt:lpstr>宋体</vt:lpstr>
      <vt:lpstr>微软雅黑</vt:lpstr>
      <vt:lpstr>Arial</vt:lpstr>
      <vt:lpstr>Calibri</vt:lpstr>
      <vt:lpstr>Times New Roman</vt:lpstr>
      <vt:lpstr>Wingdings</vt:lpstr>
      <vt:lpstr>Office 主题​​</vt:lpstr>
      <vt:lpstr>PowerPoint 演示文稿</vt:lpstr>
      <vt:lpstr>ABOUT TCGA</vt:lpstr>
      <vt:lpstr>TCGA- the Cancer genome ATLAS</vt:lpstr>
      <vt:lpstr>Program overview of the Cancer Genome Atlas (TCGA) </vt:lpstr>
      <vt:lpstr>      Why to study cancer genome</vt:lpstr>
      <vt:lpstr>PowerPoint 演示文稿</vt:lpstr>
      <vt:lpstr>TCGA项目团队</vt:lpstr>
      <vt:lpstr>数据产生历程</vt:lpstr>
      <vt:lpstr>数据组织形式</vt:lpstr>
      <vt:lpstr>barcode解读 </vt:lpstr>
      <vt:lpstr>ABOUT cancer DATA</vt:lpstr>
      <vt:lpstr>DATA TYPES AND LEVELS</vt:lpstr>
      <vt:lpstr>PowerPoint 演示文稿</vt:lpstr>
      <vt:lpstr>PowerPoint 演示文稿</vt:lpstr>
      <vt:lpstr>PowerPoint 演示文稿</vt:lpstr>
      <vt:lpstr>   Dna sequencing</vt:lpstr>
      <vt:lpstr>PowerPoint 演示文稿</vt:lpstr>
      <vt:lpstr>PowerPoint 演示文稿</vt:lpstr>
      <vt:lpstr>PowerPoint 演示文稿</vt:lpstr>
      <vt:lpstr>PowerPoint 演示文稿</vt:lpstr>
      <vt:lpstr>PowerPoint 演示文稿</vt:lpstr>
      <vt:lpstr>Cancers Selected for Study</vt:lpstr>
      <vt:lpstr>PowerPoint 演示文稿</vt:lpstr>
      <vt:lpstr>PowerPoint 演示文稿</vt:lpstr>
      <vt:lpstr>Data Download Statistics（数据大部分是公开的）</vt:lpstr>
      <vt:lpstr>以AML为例：在新版TCGA数据库中，AML具有两种不同的数据形式（projects）：TCGA和TARGET </vt:lpstr>
      <vt:lpstr>PowerPoint 演示文稿</vt:lpstr>
      <vt:lpstr>PowerPoint 演示文稿</vt:lpstr>
      <vt:lpstr>PowerPoint 演示文稿</vt:lpstr>
      <vt:lpstr>PowerPoint 演示文稿</vt:lpstr>
      <vt:lpstr>The GDC Data Transfer Tool: An Overview </vt:lpstr>
      <vt:lpstr>Accessing Built-in Help: </vt:lpstr>
      <vt:lpstr>Obtaining a manifest file for data download </vt:lpstr>
      <vt:lpstr>GDC Data Portal: Selecting Files of Interest</vt:lpstr>
      <vt:lpstr>PowerPoint 演示文稿</vt:lpstr>
      <vt:lpstr>PowerPoint 演示文稿</vt:lpstr>
      <vt:lpstr>PowerPoint 演示文稿</vt:lpstr>
      <vt:lpstr>PowerPoint 演示文稿</vt:lpstr>
      <vt:lpstr>PowerPoint 演示文稿</vt:lpstr>
      <vt:lpstr>主要功能</vt:lpstr>
      <vt:lpstr>PowerPoint 演示文稿</vt:lpstr>
      <vt:lpstr>The cbioportal for cancer genomics: data to knowledge</vt:lpstr>
      <vt:lpstr>Key abstraction: gene alteration events per sample</vt:lpstr>
      <vt:lpstr>PowerPoint 演示文稿</vt:lpstr>
      <vt:lpstr>PowerPoint 演示文稿</vt:lpstr>
      <vt:lpstr>PowerPoint 演示文稿</vt:lpstr>
      <vt:lpstr>2. Cross-cancer queries: example ERBB2</vt:lpstr>
      <vt:lpstr>PowerPoint 演示文稿</vt:lpstr>
      <vt:lpstr>PowerPoint 演示文稿</vt:lpstr>
      <vt:lpstr>PowerPoint 演示文稿</vt:lpstr>
      <vt:lpstr>PowerPoint 演示文稿</vt:lpstr>
      <vt:lpstr>PowerPoint 演示文稿</vt:lpstr>
      <vt:lpstr>~1500 analyses (reports) per run   Find your favorite in 2 clicks</vt:lpstr>
      <vt:lpstr>Many 1000s of datasets per run  Find your favorite in 2 clicks</vt:lpstr>
      <vt:lpstr>Or download everything with 1 click </vt:lpstr>
      <vt:lpstr>Graphical tools</vt:lpstr>
      <vt:lpstr>PowerPoint 演示文稿</vt:lpstr>
      <vt:lpstr>iCoMut Beta for FireBrowse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TCGA数据库介绍专题</dc:title>
  <dc:creator>zhanghm</dc:creator>
  <cp:lastModifiedBy>Guo Anyuan</cp:lastModifiedBy>
  <cp:revision>135</cp:revision>
  <dcterms:created xsi:type="dcterms:W3CDTF">2016-10-08T06:10:37Z</dcterms:created>
  <dcterms:modified xsi:type="dcterms:W3CDTF">2021-11-05T10:14:24Z</dcterms:modified>
</cp:coreProperties>
</file>